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89" r:id="rId2"/>
    <p:sldId id="290" r:id="rId3"/>
  </p:sldIdLst>
  <p:sldSz cx="12420600" cy="7343775"/>
  <p:notesSz cx="6808788" cy="9940925"/>
  <p:defaultTextStyle>
    <a:defPPr>
      <a:defRPr lang="en-US"/>
    </a:defPPr>
    <a:lvl1pPr marL="0" algn="l" defTabSz="948550" rtl="0" eaLnBrk="1" latinLnBrk="0" hangingPunct="1">
      <a:defRPr sz="1868" kern="1200">
        <a:solidFill>
          <a:schemeClr val="tx1"/>
        </a:solidFill>
        <a:latin typeface="+mn-lt"/>
        <a:ea typeface="+mn-ea"/>
        <a:cs typeface="+mn-cs"/>
      </a:defRPr>
    </a:lvl1pPr>
    <a:lvl2pPr marL="474274" algn="l" defTabSz="948550" rtl="0" eaLnBrk="1" latinLnBrk="0" hangingPunct="1">
      <a:defRPr sz="1868" kern="1200">
        <a:solidFill>
          <a:schemeClr val="tx1"/>
        </a:solidFill>
        <a:latin typeface="+mn-lt"/>
        <a:ea typeface="+mn-ea"/>
        <a:cs typeface="+mn-cs"/>
      </a:defRPr>
    </a:lvl2pPr>
    <a:lvl3pPr marL="948550" algn="l" defTabSz="948550" rtl="0" eaLnBrk="1" latinLnBrk="0" hangingPunct="1">
      <a:defRPr sz="1868" kern="1200">
        <a:solidFill>
          <a:schemeClr val="tx1"/>
        </a:solidFill>
        <a:latin typeface="+mn-lt"/>
        <a:ea typeface="+mn-ea"/>
        <a:cs typeface="+mn-cs"/>
      </a:defRPr>
    </a:lvl3pPr>
    <a:lvl4pPr marL="1422823" algn="l" defTabSz="948550" rtl="0" eaLnBrk="1" latinLnBrk="0" hangingPunct="1">
      <a:defRPr sz="1868" kern="1200">
        <a:solidFill>
          <a:schemeClr val="tx1"/>
        </a:solidFill>
        <a:latin typeface="+mn-lt"/>
        <a:ea typeface="+mn-ea"/>
        <a:cs typeface="+mn-cs"/>
      </a:defRPr>
    </a:lvl4pPr>
    <a:lvl5pPr marL="1897099" algn="l" defTabSz="948550" rtl="0" eaLnBrk="1" latinLnBrk="0" hangingPunct="1">
      <a:defRPr sz="1868" kern="1200">
        <a:solidFill>
          <a:schemeClr val="tx1"/>
        </a:solidFill>
        <a:latin typeface="+mn-lt"/>
        <a:ea typeface="+mn-ea"/>
        <a:cs typeface="+mn-cs"/>
      </a:defRPr>
    </a:lvl5pPr>
    <a:lvl6pPr marL="2371374" algn="l" defTabSz="948550" rtl="0" eaLnBrk="1" latinLnBrk="0" hangingPunct="1">
      <a:defRPr sz="1868" kern="1200">
        <a:solidFill>
          <a:schemeClr val="tx1"/>
        </a:solidFill>
        <a:latin typeface="+mn-lt"/>
        <a:ea typeface="+mn-ea"/>
        <a:cs typeface="+mn-cs"/>
      </a:defRPr>
    </a:lvl6pPr>
    <a:lvl7pPr marL="2845649" algn="l" defTabSz="948550" rtl="0" eaLnBrk="1" latinLnBrk="0" hangingPunct="1">
      <a:defRPr sz="1868" kern="1200">
        <a:solidFill>
          <a:schemeClr val="tx1"/>
        </a:solidFill>
        <a:latin typeface="+mn-lt"/>
        <a:ea typeface="+mn-ea"/>
        <a:cs typeface="+mn-cs"/>
      </a:defRPr>
    </a:lvl7pPr>
    <a:lvl8pPr marL="3319923" algn="l" defTabSz="948550" rtl="0" eaLnBrk="1" latinLnBrk="0" hangingPunct="1">
      <a:defRPr sz="1868" kern="1200">
        <a:solidFill>
          <a:schemeClr val="tx1"/>
        </a:solidFill>
        <a:latin typeface="+mn-lt"/>
        <a:ea typeface="+mn-ea"/>
        <a:cs typeface="+mn-cs"/>
      </a:defRPr>
    </a:lvl8pPr>
    <a:lvl9pPr marL="3794198" algn="l" defTabSz="948550" rtl="0" eaLnBrk="1" latinLnBrk="0" hangingPunct="1">
      <a:defRPr sz="186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13">
          <p15:clr>
            <a:srgbClr val="A4A3A4"/>
          </p15:clr>
        </p15:guide>
        <p15:guide id="2" pos="391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4">
          <p15:clr>
            <a:srgbClr val="A4A3A4"/>
          </p15:clr>
        </p15:guide>
        <p15:guide id="2" pos="21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834" autoAdjust="0"/>
    <p:restoredTop sz="94280" autoAdjust="0"/>
  </p:normalViewPr>
  <p:slideViewPr>
    <p:cSldViewPr snapToGrid="0">
      <p:cViewPr>
        <p:scale>
          <a:sx n="70" d="100"/>
          <a:sy n="70" d="100"/>
        </p:scale>
        <p:origin x="-1152" y="-102"/>
      </p:cViewPr>
      <p:guideLst>
        <p:guide orient="horz" pos="2313"/>
        <p:guide pos="39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208" y="-8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161" cy="498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055" y="1"/>
            <a:ext cx="2950161" cy="498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84585-5782-4730-AF45-11EF273175F5}" type="datetimeFigureOut">
              <a:rPr lang="en-GB" smtClean="0"/>
              <a:pPr/>
              <a:t>18/12/2018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90"/>
            <a:ext cx="2950161" cy="4984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055" y="9442490"/>
            <a:ext cx="2950161" cy="4984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D734D-B20A-4D96-923E-51D30BEAA0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816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50475" cy="498772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9" y="2"/>
            <a:ext cx="2950475" cy="498772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D6D7EDFA-C68C-4E64-8F7E-9D398DA50834}" type="datetimeFigureOut">
              <a:rPr lang="en-GB" smtClean="0"/>
              <a:pPr/>
              <a:t>18/12/2018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69913" y="1243013"/>
            <a:ext cx="5668962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4476" tIns="47238" rIns="94476" bIns="472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1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9" y="9442154"/>
            <a:ext cx="2950475" cy="498771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54CEE32E-AEB9-44EA-8289-644CC18EF3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58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8550" rtl="0" eaLnBrk="1" latinLnBrk="0" hangingPunct="1">
      <a:defRPr sz="1245" kern="1200">
        <a:solidFill>
          <a:schemeClr val="tx1"/>
        </a:solidFill>
        <a:latin typeface="+mn-lt"/>
        <a:ea typeface="+mn-ea"/>
        <a:cs typeface="+mn-cs"/>
      </a:defRPr>
    </a:lvl1pPr>
    <a:lvl2pPr marL="474274" algn="l" defTabSz="948550" rtl="0" eaLnBrk="1" latinLnBrk="0" hangingPunct="1">
      <a:defRPr sz="1245" kern="1200">
        <a:solidFill>
          <a:schemeClr val="tx1"/>
        </a:solidFill>
        <a:latin typeface="+mn-lt"/>
        <a:ea typeface="+mn-ea"/>
        <a:cs typeface="+mn-cs"/>
      </a:defRPr>
    </a:lvl2pPr>
    <a:lvl3pPr marL="948550" algn="l" defTabSz="948550" rtl="0" eaLnBrk="1" latinLnBrk="0" hangingPunct="1">
      <a:defRPr sz="1245" kern="1200">
        <a:solidFill>
          <a:schemeClr val="tx1"/>
        </a:solidFill>
        <a:latin typeface="+mn-lt"/>
        <a:ea typeface="+mn-ea"/>
        <a:cs typeface="+mn-cs"/>
      </a:defRPr>
    </a:lvl3pPr>
    <a:lvl4pPr marL="1422823" algn="l" defTabSz="948550" rtl="0" eaLnBrk="1" latinLnBrk="0" hangingPunct="1">
      <a:defRPr sz="1245" kern="1200">
        <a:solidFill>
          <a:schemeClr val="tx1"/>
        </a:solidFill>
        <a:latin typeface="+mn-lt"/>
        <a:ea typeface="+mn-ea"/>
        <a:cs typeface="+mn-cs"/>
      </a:defRPr>
    </a:lvl4pPr>
    <a:lvl5pPr marL="1897099" algn="l" defTabSz="948550" rtl="0" eaLnBrk="1" latinLnBrk="0" hangingPunct="1">
      <a:defRPr sz="1245" kern="1200">
        <a:solidFill>
          <a:schemeClr val="tx1"/>
        </a:solidFill>
        <a:latin typeface="+mn-lt"/>
        <a:ea typeface="+mn-ea"/>
        <a:cs typeface="+mn-cs"/>
      </a:defRPr>
    </a:lvl5pPr>
    <a:lvl6pPr marL="2371374" algn="l" defTabSz="948550" rtl="0" eaLnBrk="1" latinLnBrk="0" hangingPunct="1">
      <a:defRPr sz="1245" kern="1200">
        <a:solidFill>
          <a:schemeClr val="tx1"/>
        </a:solidFill>
        <a:latin typeface="+mn-lt"/>
        <a:ea typeface="+mn-ea"/>
        <a:cs typeface="+mn-cs"/>
      </a:defRPr>
    </a:lvl6pPr>
    <a:lvl7pPr marL="2845649" algn="l" defTabSz="948550" rtl="0" eaLnBrk="1" latinLnBrk="0" hangingPunct="1">
      <a:defRPr sz="1245" kern="1200">
        <a:solidFill>
          <a:schemeClr val="tx1"/>
        </a:solidFill>
        <a:latin typeface="+mn-lt"/>
        <a:ea typeface="+mn-ea"/>
        <a:cs typeface="+mn-cs"/>
      </a:defRPr>
    </a:lvl7pPr>
    <a:lvl8pPr marL="3319923" algn="l" defTabSz="948550" rtl="0" eaLnBrk="1" latinLnBrk="0" hangingPunct="1">
      <a:defRPr sz="1245" kern="1200">
        <a:solidFill>
          <a:schemeClr val="tx1"/>
        </a:solidFill>
        <a:latin typeface="+mn-lt"/>
        <a:ea typeface="+mn-ea"/>
        <a:cs typeface="+mn-cs"/>
      </a:defRPr>
    </a:lvl8pPr>
    <a:lvl9pPr marL="3794198" algn="l" defTabSz="948550" rtl="0" eaLnBrk="1" latinLnBrk="0" hangingPunct="1">
      <a:defRPr sz="12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4325" y="1341438"/>
            <a:ext cx="6121400" cy="3621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04127" indent="-304127" defTabSz="850557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C5740-A52D-4B6E-A496-C6C332FACC8D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238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545" y="1201863"/>
            <a:ext cx="10557510" cy="2556722"/>
          </a:xfrm>
        </p:spPr>
        <p:txBody>
          <a:bodyPr anchor="b"/>
          <a:lstStyle>
            <a:lvl1pPr algn="ctr">
              <a:defRPr sz="64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2575" y="3857183"/>
            <a:ext cx="9315450" cy="1773045"/>
          </a:xfrm>
        </p:spPr>
        <p:txBody>
          <a:bodyPr/>
          <a:lstStyle>
            <a:lvl1pPr marL="0" indent="0" algn="ctr">
              <a:buNone/>
              <a:defRPr sz="2570"/>
            </a:lvl1pPr>
            <a:lvl2pPr marL="489589" indent="0" algn="ctr">
              <a:buNone/>
              <a:defRPr sz="2142"/>
            </a:lvl2pPr>
            <a:lvl3pPr marL="979179" indent="0" algn="ctr">
              <a:buNone/>
              <a:defRPr sz="1927"/>
            </a:lvl3pPr>
            <a:lvl4pPr marL="1468768" indent="0" algn="ctr">
              <a:buNone/>
              <a:defRPr sz="1713"/>
            </a:lvl4pPr>
            <a:lvl5pPr marL="1958358" indent="0" algn="ctr">
              <a:buNone/>
              <a:defRPr sz="1713"/>
            </a:lvl5pPr>
            <a:lvl6pPr marL="2447947" indent="0" algn="ctr">
              <a:buNone/>
              <a:defRPr sz="1713"/>
            </a:lvl6pPr>
            <a:lvl7pPr marL="2937537" indent="0" algn="ctr">
              <a:buNone/>
              <a:defRPr sz="1713"/>
            </a:lvl7pPr>
            <a:lvl8pPr marL="3427126" indent="0" algn="ctr">
              <a:buNone/>
              <a:defRPr sz="1713"/>
            </a:lvl8pPr>
            <a:lvl9pPr marL="3916715" indent="0" algn="ctr">
              <a:buNone/>
              <a:defRPr sz="17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422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581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88492" y="390988"/>
            <a:ext cx="2678192" cy="62235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3917" y="390988"/>
            <a:ext cx="7879318" cy="62235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19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40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448" y="1830846"/>
            <a:ext cx="10712768" cy="3054806"/>
          </a:xfrm>
        </p:spPr>
        <p:txBody>
          <a:bodyPr anchor="b"/>
          <a:lstStyle>
            <a:lvl1pPr>
              <a:defRPr sz="64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7448" y="4914552"/>
            <a:ext cx="10712768" cy="1606450"/>
          </a:xfrm>
        </p:spPr>
        <p:txBody>
          <a:bodyPr/>
          <a:lstStyle>
            <a:lvl1pPr marL="0" indent="0">
              <a:buNone/>
              <a:defRPr sz="2570">
                <a:solidFill>
                  <a:schemeClr val="tx1"/>
                </a:solidFill>
              </a:defRPr>
            </a:lvl1pPr>
            <a:lvl2pPr marL="489589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2pPr>
            <a:lvl3pPr marL="979179" indent="0">
              <a:buNone/>
              <a:defRPr sz="1927">
                <a:solidFill>
                  <a:schemeClr val="tx1">
                    <a:tint val="75000"/>
                  </a:schemeClr>
                </a:solidFill>
              </a:defRPr>
            </a:lvl3pPr>
            <a:lvl4pPr marL="1468768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4pPr>
            <a:lvl5pPr marL="1958358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5pPr>
            <a:lvl6pPr marL="2447947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6pPr>
            <a:lvl7pPr marL="2937537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7pPr>
            <a:lvl8pPr marL="3427126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8pPr>
            <a:lvl9pPr marL="3916715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9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3917" y="1954940"/>
            <a:ext cx="5278755" cy="46595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7930" y="1954940"/>
            <a:ext cx="5278755" cy="46595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7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534" y="390990"/>
            <a:ext cx="10712768" cy="14194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536" y="1800246"/>
            <a:ext cx="5254495" cy="882272"/>
          </a:xfrm>
        </p:spPr>
        <p:txBody>
          <a:bodyPr anchor="b"/>
          <a:lstStyle>
            <a:lvl1pPr marL="0" indent="0">
              <a:buNone/>
              <a:defRPr sz="2570" b="1"/>
            </a:lvl1pPr>
            <a:lvl2pPr marL="489589" indent="0">
              <a:buNone/>
              <a:defRPr sz="2142" b="1"/>
            </a:lvl2pPr>
            <a:lvl3pPr marL="979179" indent="0">
              <a:buNone/>
              <a:defRPr sz="1927" b="1"/>
            </a:lvl3pPr>
            <a:lvl4pPr marL="1468768" indent="0">
              <a:buNone/>
              <a:defRPr sz="1713" b="1"/>
            </a:lvl4pPr>
            <a:lvl5pPr marL="1958358" indent="0">
              <a:buNone/>
              <a:defRPr sz="1713" b="1"/>
            </a:lvl5pPr>
            <a:lvl6pPr marL="2447947" indent="0">
              <a:buNone/>
              <a:defRPr sz="1713" b="1"/>
            </a:lvl6pPr>
            <a:lvl7pPr marL="2937537" indent="0">
              <a:buNone/>
              <a:defRPr sz="1713" b="1"/>
            </a:lvl7pPr>
            <a:lvl8pPr marL="3427126" indent="0">
              <a:buNone/>
              <a:defRPr sz="1713" b="1"/>
            </a:lvl8pPr>
            <a:lvl9pPr marL="3916715" indent="0">
              <a:buNone/>
              <a:defRPr sz="17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5536" y="2682518"/>
            <a:ext cx="5254495" cy="3945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7930" y="1800246"/>
            <a:ext cx="5280373" cy="882272"/>
          </a:xfrm>
        </p:spPr>
        <p:txBody>
          <a:bodyPr anchor="b"/>
          <a:lstStyle>
            <a:lvl1pPr marL="0" indent="0">
              <a:buNone/>
              <a:defRPr sz="2570" b="1"/>
            </a:lvl1pPr>
            <a:lvl2pPr marL="489589" indent="0">
              <a:buNone/>
              <a:defRPr sz="2142" b="1"/>
            </a:lvl2pPr>
            <a:lvl3pPr marL="979179" indent="0">
              <a:buNone/>
              <a:defRPr sz="1927" b="1"/>
            </a:lvl3pPr>
            <a:lvl4pPr marL="1468768" indent="0">
              <a:buNone/>
              <a:defRPr sz="1713" b="1"/>
            </a:lvl4pPr>
            <a:lvl5pPr marL="1958358" indent="0">
              <a:buNone/>
              <a:defRPr sz="1713" b="1"/>
            </a:lvl5pPr>
            <a:lvl6pPr marL="2447947" indent="0">
              <a:buNone/>
              <a:defRPr sz="1713" b="1"/>
            </a:lvl6pPr>
            <a:lvl7pPr marL="2937537" indent="0">
              <a:buNone/>
              <a:defRPr sz="1713" b="1"/>
            </a:lvl7pPr>
            <a:lvl8pPr marL="3427126" indent="0">
              <a:buNone/>
              <a:defRPr sz="1713" b="1"/>
            </a:lvl8pPr>
            <a:lvl9pPr marL="3916715" indent="0">
              <a:buNone/>
              <a:defRPr sz="17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7930" y="2682518"/>
            <a:ext cx="5280373" cy="3945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15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3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2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535" y="489586"/>
            <a:ext cx="4005967" cy="1713547"/>
          </a:xfrm>
        </p:spPr>
        <p:txBody>
          <a:bodyPr anchor="b"/>
          <a:lstStyle>
            <a:lvl1pPr>
              <a:defRPr sz="34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374" y="1057370"/>
            <a:ext cx="6287929" cy="5218840"/>
          </a:xfrm>
        </p:spPr>
        <p:txBody>
          <a:bodyPr/>
          <a:lstStyle>
            <a:lvl1pPr>
              <a:defRPr sz="3427"/>
            </a:lvl1pPr>
            <a:lvl2pPr>
              <a:defRPr sz="2999"/>
            </a:lvl2pPr>
            <a:lvl3pPr>
              <a:defRPr sz="2570"/>
            </a:lvl3pPr>
            <a:lvl4pPr>
              <a:defRPr sz="2142"/>
            </a:lvl4pPr>
            <a:lvl5pPr>
              <a:defRPr sz="2142"/>
            </a:lvl5pPr>
            <a:lvl6pPr>
              <a:defRPr sz="2142"/>
            </a:lvl6pPr>
            <a:lvl7pPr>
              <a:defRPr sz="2142"/>
            </a:lvl7pPr>
            <a:lvl8pPr>
              <a:defRPr sz="2142"/>
            </a:lvl8pPr>
            <a:lvl9pPr>
              <a:defRPr sz="21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5535" y="2203132"/>
            <a:ext cx="4005967" cy="4081576"/>
          </a:xfrm>
        </p:spPr>
        <p:txBody>
          <a:bodyPr/>
          <a:lstStyle>
            <a:lvl1pPr marL="0" indent="0">
              <a:buNone/>
              <a:defRPr sz="1713"/>
            </a:lvl1pPr>
            <a:lvl2pPr marL="489589" indent="0">
              <a:buNone/>
              <a:defRPr sz="1499"/>
            </a:lvl2pPr>
            <a:lvl3pPr marL="979179" indent="0">
              <a:buNone/>
              <a:defRPr sz="1285"/>
            </a:lvl3pPr>
            <a:lvl4pPr marL="1468768" indent="0">
              <a:buNone/>
              <a:defRPr sz="1070"/>
            </a:lvl4pPr>
            <a:lvl5pPr marL="1958358" indent="0">
              <a:buNone/>
              <a:defRPr sz="1070"/>
            </a:lvl5pPr>
            <a:lvl6pPr marL="2447947" indent="0">
              <a:buNone/>
              <a:defRPr sz="1070"/>
            </a:lvl6pPr>
            <a:lvl7pPr marL="2937537" indent="0">
              <a:buNone/>
              <a:defRPr sz="1070"/>
            </a:lvl7pPr>
            <a:lvl8pPr marL="3427126" indent="0">
              <a:buNone/>
              <a:defRPr sz="1070"/>
            </a:lvl8pPr>
            <a:lvl9pPr marL="3916715" indent="0">
              <a:buNone/>
              <a:defRPr sz="10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42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535" y="489586"/>
            <a:ext cx="4005967" cy="1713547"/>
          </a:xfrm>
        </p:spPr>
        <p:txBody>
          <a:bodyPr anchor="b"/>
          <a:lstStyle>
            <a:lvl1pPr>
              <a:defRPr sz="34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80374" y="1057370"/>
            <a:ext cx="6287929" cy="5218840"/>
          </a:xfrm>
        </p:spPr>
        <p:txBody>
          <a:bodyPr anchor="t"/>
          <a:lstStyle>
            <a:lvl1pPr marL="0" indent="0">
              <a:buNone/>
              <a:defRPr sz="3427"/>
            </a:lvl1pPr>
            <a:lvl2pPr marL="489589" indent="0">
              <a:buNone/>
              <a:defRPr sz="2999"/>
            </a:lvl2pPr>
            <a:lvl3pPr marL="979179" indent="0">
              <a:buNone/>
              <a:defRPr sz="2570"/>
            </a:lvl3pPr>
            <a:lvl4pPr marL="1468768" indent="0">
              <a:buNone/>
              <a:defRPr sz="2142"/>
            </a:lvl4pPr>
            <a:lvl5pPr marL="1958358" indent="0">
              <a:buNone/>
              <a:defRPr sz="2142"/>
            </a:lvl5pPr>
            <a:lvl6pPr marL="2447947" indent="0">
              <a:buNone/>
              <a:defRPr sz="2142"/>
            </a:lvl6pPr>
            <a:lvl7pPr marL="2937537" indent="0">
              <a:buNone/>
              <a:defRPr sz="2142"/>
            </a:lvl7pPr>
            <a:lvl8pPr marL="3427126" indent="0">
              <a:buNone/>
              <a:defRPr sz="2142"/>
            </a:lvl8pPr>
            <a:lvl9pPr marL="3916715" indent="0">
              <a:buNone/>
              <a:defRPr sz="21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5535" y="2203132"/>
            <a:ext cx="4005967" cy="4081576"/>
          </a:xfrm>
        </p:spPr>
        <p:txBody>
          <a:bodyPr/>
          <a:lstStyle>
            <a:lvl1pPr marL="0" indent="0">
              <a:buNone/>
              <a:defRPr sz="1713"/>
            </a:lvl1pPr>
            <a:lvl2pPr marL="489589" indent="0">
              <a:buNone/>
              <a:defRPr sz="1499"/>
            </a:lvl2pPr>
            <a:lvl3pPr marL="979179" indent="0">
              <a:buNone/>
              <a:defRPr sz="1285"/>
            </a:lvl3pPr>
            <a:lvl4pPr marL="1468768" indent="0">
              <a:buNone/>
              <a:defRPr sz="1070"/>
            </a:lvl4pPr>
            <a:lvl5pPr marL="1958358" indent="0">
              <a:buNone/>
              <a:defRPr sz="1070"/>
            </a:lvl5pPr>
            <a:lvl6pPr marL="2447947" indent="0">
              <a:buNone/>
              <a:defRPr sz="1070"/>
            </a:lvl6pPr>
            <a:lvl7pPr marL="2937537" indent="0">
              <a:buNone/>
              <a:defRPr sz="1070"/>
            </a:lvl7pPr>
            <a:lvl8pPr marL="3427126" indent="0">
              <a:buNone/>
              <a:defRPr sz="1070"/>
            </a:lvl8pPr>
            <a:lvl9pPr marL="3916715" indent="0">
              <a:buNone/>
              <a:defRPr sz="10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17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3916" y="390990"/>
            <a:ext cx="10712768" cy="1419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916" y="1954940"/>
            <a:ext cx="10712768" cy="4659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3917" y="6806594"/>
            <a:ext cx="2794635" cy="390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0557"/>
            <a:r>
              <a:rPr lang="en-GB">
                <a:solidFill>
                  <a:prstClr val="black">
                    <a:tint val="75000"/>
                  </a:prstClr>
                </a:solidFill>
              </a:rPr>
              <a:t>21/11/2014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14324" y="6806594"/>
            <a:ext cx="4191953" cy="390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0557"/>
            <a:r>
              <a:rPr lang="en-GB">
                <a:solidFill>
                  <a:prstClr val="black">
                    <a:tint val="75000"/>
                  </a:prstClr>
                </a:solidFill>
              </a:rPr>
              <a:t>NHS Bath and North East Somerset CCG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2050" y="6806594"/>
            <a:ext cx="2794635" cy="390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0557"/>
            <a:fld id="{52BE09B4-021C-47D9-B635-8B1516812A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50557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67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l" defTabSz="979179" rtl="0" eaLnBrk="1" latinLnBrk="0" hangingPunct="1">
        <a:lnSpc>
          <a:spcPct val="90000"/>
        </a:lnSpc>
        <a:spcBef>
          <a:spcPct val="0"/>
        </a:spcBef>
        <a:buNone/>
        <a:defRPr sz="47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4795" indent="-244795" algn="l" defTabSz="979179" rtl="0" eaLnBrk="1" latinLnBrk="0" hangingPunct="1">
        <a:lnSpc>
          <a:spcPct val="90000"/>
        </a:lnSpc>
        <a:spcBef>
          <a:spcPts val="1070"/>
        </a:spcBef>
        <a:buFont typeface="Arial" panose="020B0604020202020204" pitchFamily="34" charset="0"/>
        <a:buChar char="•"/>
        <a:defRPr sz="2999" kern="1200">
          <a:solidFill>
            <a:schemeClr val="tx1"/>
          </a:solidFill>
          <a:latin typeface="+mn-lt"/>
          <a:ea typeface="+mn-ea"/>
          <a:cs typeface="+mn-cs"/>
        </a:defRPr>
      </a:lvl1pPr>
      <a:lvl2pPr marL="734384" indent="-244795" algn="l" defTabSz="979179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2pPr>
      <a:lvl3pPr marL="1223973" indent="-244795" algn="l" defTabSz="979179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3pPr>
      <a:lvl4pPr marL="1713563" indent="-244795" algn="l" defTabSz="979179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4pPr>
      <a:lvl5pPr marL="2203153" indent="-244795" algn="l" defTabSz="979179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5pPr>
      <a:lvl6pPr marL="2692742" indent="-244795" algn="l" defTabSz="979179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6pPr>
      <a:lvl7pPr marL="3182331" indent="-244795" algn="l" defTabSz="979179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7pPr>
      <a:lvl8pPr marL="3671921" indent="-244795" algn="l" defTabSz="979179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8pPr>
      <a:lvl9pPr marL="4161510" indent="-244795" algn="l" defTabSz="979179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9179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1pPr>
      <a:lvl2pPr marL="489589" algn="l" defTabSz="979179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2pPr>
      <a:lvl3pPr marL="979179" algn="l" defTabSz="979179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3pPr>
      <a:lvl4pPr marL="1468768" algn="l" defTabSz="979179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4pPr>
      <a:lvl5pPr marL="1958358" algn="l" defTabSz="979179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5pPr>
      <a:lvl6pPr marL="2447947" algn="l" defTabSz="979179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6pPr>
      <a:lvl7pPr marL="2937537" algn="l" defTabSz="979179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7pPr>
      <a:lvl8pPr marL="3427126" algn="l" defTabSz="979179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8pPr>
      <a:lvl9pPr marL="3916715" algn="l" defTabSz="979179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00" t="51416" r="40860" b="37256"/>
          <a:stretch/>
        </p:blipFill>
        <p:spPr bwMode="auto">
          <a:xfrm>
            <a:off x="3514916" y="6290537"/>
            <a:ext cx="3784472" cy="1055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Bent-Up Arrow 25"/>
          <p:cNvSpPr/>
          <p:nvPr/>
        </p:nvSpPr>
        <p:spPr>
          <a:xfrm rot="16200000" flipH="1">
            <a:off x="9220647" y="4369278"/>
            <a:ext cx="948317" cy="4790835"/>
          </a:xfrm>
          <a:prstGeom prst="bentUpArrow">
            <a:avLst>
              <a:gd name="adj1" fmla="val 28906"/>
              <a:gd name="adj2" fmla="val 39758"/>
              <a:gd name="adj3" fmla="val 40385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701663" y="6695360"/>
            <a:ext cx="1967846" cy="37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Less than 2 ticks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759" y="124274"/>
            <a:ext cx="11771962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50557">
              <a:lnSpc>
                <a:spcPct val="115000"/>
              </a:lnSpc>
            </a:pPr>
            <a:r>
              <a:rPr lang="en-GB" sz="2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Older People &gt;65 years with Suspected Urine Infection (UTI) - Guidance for Care Home staff</a:t>
            </a:r>
            <a:endParaRPr lang="en-GB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50557">
              <a:lnSpc>
                <a:spcPct val="115000"/>
              </a:lnSpc>
            </a:pP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Complete resident’s details, flow chart and actions (file in resident’s notes after). </a:t>
            </a:r>
            <a:r>
              <a:rPr lang="en-GB" sz="1600" b="1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 NOT PERFORM URINE DIPSTICK</a:t>
            </a:r>
            <a:r>
              <a:rPr lang="en-GB" sz="1600" u="sng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No longer recommended in &gt;</a:t>
            </a:r>
            <a:r>
              <a:rPr lang="en-GB" sz="1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65yrs. </a:t>
            </a:r>
            <a:endParaRPr lang="en-GB" sz="1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759" y="839438"/>
            <a:ext cx="4204943" cy="14303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850557"/>
            <a:endParaRPr lang="en-GB" sz="1242" dirty="0" smtClean="0">
              <a:solidFill>
                <a:prstClr val="black"/>
              </a:solidFill>
            </a:endParaRPr>
          </a:p>
          <a:p>
            <a:pPr defTabSz="850557"/>
            <a:r>
              <a:rPr lang="en-GB" sz="1242" b="1" dirty="0" smtClean="0">
                <a:solidFill>
                  <a:prstClr val="black"/>
                </a:solidFill>
              </a:rPr>
              <a:t>Resident</a:t>
            </a:r>
            <a:r>
              <a:rPr lang="en-GB" sz="1242" b="1" dirty="0">
                <a:solidFill>
                  <a:prstClr val="black"/>
                </a:solidFill>
              </a:rPr>
              <a:t>:</a:t>
            </a:r>
            <a:r>
              <a:rPr lang="en-GB" sz="1242" dirty="0">
                <a:solidFill>
                  <a:prstClr val="black"/>
                </a:solidFill>
              </a:rPr>
              <a:t>……………………………………………… </a:t>
            </a:r>
            <a:r>
              <a:rPr lang="en-GB" sz="1242" b="1" dirty="0">
                <a:solidFill>
                  <a:prstClr val="black"/>
                </a:solidFill>
              </a:rPr>
              <a:t>DOB</a:t>
            </a:r>
            <a:r>
              <a:rPr lang="en-GB" sz="1242" dirty="0" smtClean="0">
                <a:solidFill>
                  <a:prstClr val="black"/>
                </a:solidFill>
              </a:rPr>
              <a:t>:……………………….</a:t>
            </a:r>
            <a:endParaRPr lang="en-GB" sz="1242" dirty="0">
              <a:solidFill>
                <a:prstClr val="black"/>
              </a:solidFill>
            </a:endParaRPr>
          </a:p>
          <a:p>
            <a:pPr defTabSz="850557"/>
            <a:endParaRPr lang="en-GB" sz="1242" b="1" dirty="0">
              <a:solidFill>
                <a:prstClr val="black"/>
              </a:solidFill>
            </a:endParaRPr>
          </a:p>
          <a:p>
            <a:pPr defTabSz="850557"/>
            <a:r>
              <a:rPr lang="en-GB" sz="1242" b="1" dirty="0">
                <a:solidFill>
                  <a:prstClr val="black"/>
                </a:solidFill>
              </a:rPr>
              <a:t>Carer</a:t>
            </a:r>
            <a:r>
              <a:rPr lang="en-GB" sz="1242" dirty="0">
                <a:solidFill>
                  <a:prstClr val="black"/>
                </a:solidFill>
              </a:rPr>
              <a:t>:……………….……………………………. </a:t>
            </a:r>
            <a:r>
              <a:rPr lang="en-GB" sz="1242" b="1" dirty="0">
                <a:solidFill>
                  <a:prstClr val="black"/>
                </a:solidFill>
              </a:rPr>
              <a:t>Date:</a:t>
            </a:r>
            <a:r>
              <a:rPr lang="en-GB" sz="1242" dirty="0">
                <a:solidFill>
                  <a:prstClr val="black"/>
                </a:solidFill>
              </a:rPr>
              <a:t>…………………………….</a:t>
            </a:r>
          </a:p>
          <a:p>
            <a:pPr defTabSz="850557"/>
            <a:endParaRPr lang="en-GB" sz="1242" dirty="0">
              <a:solidFill>
                <a:prstClr val="black"/>
              </a:solidFill>
            </a:endParaRPr>
          </a:p>
          <a:p>
            <a:pPr defTabSz="850557"/>
            <a:r>
              <a:rPr lang="en-GB" sz="1242" b="1" dirty="0" smtClean="0">
                <a:solidFill>
                  <a:prstClr val="black"/>
                </a:solidFill>
              </a:rPr>
              <a:t>Care </a:t>
            </a:r>
            <a:r>
              <a:rPr lang="en-GB" sz="1242" b="1" dirty="0">
                <a:solidFill>
                  <a:prstClr val="black"/>
                </a:solidFill>
              </a:rPr>
              <a:t>Home</a:t>
            </a:r>
            <a:r>
              <a:rPr lang="en-GB" sz="1242" dirty="0" smtClean="0">
                <a:solidFill>
                  <a:prstClr val="black"/>
                </a:solidFill>
              </a:rPr>
              <a:t>:………………………………………….………………………………….</a:t>
            </a:r>
            <a:endParaRPr lang="en-GB" sz="1242" dirty="0">
              <a:solidFill>
                <a:prstClr val="black"/>
              </a:solidFill>
            </a:endParaRPr>
          </a:p>
          <a:p>
            <a:pPr defTabSz="850557"/>
            <a:endParaRPr lang="en-GB" sz="1242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23360" y="2546073"/>
            <a:ext cx="3462528" cy="37978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Does the person have a catheter?</a:t>
            </a:r>
          </a:p>
        </p:txBody>
      </p:sp>
      <p:sp>
        <p:nvSpPr>
          <p:cNvPr id="5" name="Bent-Up Arrow 4"/>
          <p:cNvSpPr/>
          <p:nvPr/>
        </p:nvSpPr>
        <p:spPr>
          <a:xfrm rot="10800000">
            <a:off x="1266511" y="2562782"/>
            <a:ext cx="2743200" cy="504000"/>
          </a:xfrm>
          <a:prstGeom prst="bentUpArrow">
            <a:avLst>
              <a:gd name="adj1" fmla="val 50000"/>
              <a:gd name="adj2" fmla="val 50000"/>
              <a:gd name="adj3" fmla="val 3605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98190" y="2508195"/>
            <a:ext cx="707136" cy="37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YES</a:t>
            </a:r>
          </a:p>
        </p:txBody>
      </p:sp>
      <p:sp>
        <p:nvSpPr>
          <p:cNvPr id="15" name="Bent-Up Arrow 14"/>
          <p:cNvSpPr/>
          <p:nvPr/>
        </p:nvSpPr>
        <p:spPr>
          <a:xfrm rot="10800000" flipH="1">
            <a:off x="7485889" y="2565993"/>
            <a:ext cx="2743200" cy="563424"/>
          </a:xfrm>
          <a:prstGeom prst="bentUpArrow">
            <a:avLst>
              <a:gd name="adj1" fmla="val 50000"/>
              <a:gd name="adj2" fmla="val 47117"/>
              <a:gd name="adj3" fmla="val 3827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79536" y="2503657"/>
            <a:ext cx="707136" cy="37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NO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626337"/>
              </p:ext>
            </p:extLst>
          </p:nvPr>
        </p:nvGraphicFramePr>
        <p:xfrm>
          <a:off x="7693153" y="3121373"/>
          <a:ext cx="4571999" cy="3170245"/>
        </p:xfrm>
        <a:graphic>
          <a:graphicData uri="http://schemas.openxmlformats.org/drawingml/2006/table">
            <a:tbl>
              <a:tblPr firstRow="1" firstCol="1" bandRow="1"/>
              <a:tblGrid>
                <a:gridCol w="39502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17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8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</a:t>
                      </a: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23" marR="60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Tick if present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Pain on passing urine</a:t>
                      </a:r>
                    </a:p>
                  </a:txBody>
                  <a:tcPr marL="60823" marR="60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Need to pass urine urgently</a:t>
                      </a:r>
                      <a:r>
                        <a:rPr lang="en-GB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 </a:t>
                      </a:r>
                      <a:br>
                        <a:rPr lang="en-GB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or worse incontinence</a:t>
                      </a:r>
                    </a:p>
                  </a:txBody>
                  <a:tcPr marL="60823" marR="60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Need to pass urine much more often than usual</a:t>
                      </a:r>
                    </a:p>
                  </a:txBody>
                  <a:tcPr marL="60823" marR="60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1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Pain between</a:t>
                      </a:r>
                      <a:r>
                        <a:rPr lang="en-GB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belly button and pubic hair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23" marR="60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Blood in urine</a:t>
                      </a:r>
                    </a:p>
                  </a:txBody>
                  <a:tcPr marL="60823" marR="60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57598">
                <a:tc>
                  <a:txBody>
                    <a:bodyPr/>
                    <a:lstStyle/>
                    <a:p>
                      <a:pPr marL="0" marR="0" indent="0" algn="l" defTabSz="979179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GB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appropriate 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shivering/chills  </a:t>
                      </a:r>
                      <a:r>
                        <a:rPr lang="en-GB" sz="1400" u="sng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</a:p>
                    <a:p>
                      <a:pPr marL="0" marR="0" indent="0" algn="l" defTabSz="979179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 or low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temperature &gt;38°C or &lt;36°C if measured document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…………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°C</a:t>
                      </a:r>
                    </a:p>
                  </a:txBody>
                  <a:tcPr marL="60823" marR="60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1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</a:t>
                      </a:r>
                      <a:r>
                        <a:rPr lang="en-GB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ower back pain</a:t>
                      </a:r>
                    </a:p>
                  </a:txBody>
                  <a:tcPr marL="60823" marR="60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8245">
                <a:tc>
                  <a:txBody>
                    <a:bodyPr/>
                    <a:lstStyle/>
                    <a:p>
                      <a:pPr marL="0" marR="0" indent="0" algn="l" defTabSz="979179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or worsening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confusion or agitation</a:t>
                      </a:r>
                    </a:p>
                  </a:txBody>
                  <a:tcPr marL="60823" marR="60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" name="Bent-Up Arrow 15"/>
          <p:cNvSpPr/>
          <p:nvPr/>
        </p:nvSpPr>
        <p:spPr>
          <a:xfrm rot="10800000">
            <a:off x="5407152" y="3138923"/>
            <a:ext cx="2286000" cy="551233"/>
          </a:xfrm>
          <a:prstGeom prst="bentUpArrow">
            <a:avLst>
              <a:gd name="adj1" fmla="val 50000"/>
              <a:gd name="adj2" fmla="val 50000"/>
              <a:gd name="adj3" fmla="val 31635"/>
            </a:avLst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864733" y="3093411"/>
            <a:ext cx="1901952" cy="37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 or more ticks</a:t>
            </a:r>
          </a:p>
        </p:txBody>
      </p:sp>
      <p:sp>
        <p:nvSpPr>
          <p:cNvPr id="24" name="Bent-Up Arrow 23"/>
          <p:cNvSpPr/>
          <p:nvPr/>
        </p:nvSpPr>
        <p:spPr>
          <a:xfrm rot="10800000" flipH="1">
            <a:off x="3249168" y="3142846"/>
            <a:ext cx="2133600" cy="551233"/>
          </a:xfrm>
          <a:prstGeom prst="bentUpArrow">
            <a:avLst>
              <a:gd name="adj1" fmla="val 50000"/>
              <a:gd name="adj2" fmla="val 50000"/>
              <a:gd name="adj3" fmla="val 31635"/>
            </a:avLst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3360801" y="3075687"/>
            <a:ext cx="1901952" cy="37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or more ticks</a:t>
            </a:r>
          </a:p>
        </p:txBody>
      </p:sp>
      <p:sp>
        <p:nvSpPr>
          <p:cNvPr id="27" name="Bent-Up Arrow 26"/>
          <p:cNvSpPr/>
          <p:nvPr/>
        </p:nvSpPr>
        <p:spPr>
          <a:xfrm rot="5400000">
            <a:off x="1178436" y="4836287"/>
            <a:ext cx="1619440" cy="3151692"/>
          </a:xfrm>
          <a:prstGeom prst="bentUpArrow">
            <a:avLst>
              <a:gd name="adj1" fmla="val 21809"/>
              <a:gd name="adj2" fmla="val 22595"/>
              <a:gd name="adj3" fmla="val 25000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335518" y="6672309"/>
            <a:ext cx="1901952" cy="37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 ticks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85142"/>
              </p:ext>
            </p:extLst>
          </p:nvPr>
        </p:nvGraphicFramePr>
        <p:xfrm>
          <a:off x="4739014" y="851365"/>
          <a:ext cx="4953626" cy="1073084"/>
        </p:xfrm>
        <a:graphic>
          <a:graphicData uri="http://schemas.openxmlformats.org/drawingml/2006/table">
            <a:tbl>
              <a:tblPr firstRow="1" firstCol="1" bandRow="1"/>
              <a:tblGrid>
                <a:gridCol w="37483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52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8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symptoms suggesting alternative d</a:t>
                      </a:r>
                      <a:r>
                        <a:rPr lang="en-GB" sz="14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iagnosis?</a:t>
                      </a:r>
                      <a:endParaRPr lang="en-GB" sz="14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Tick if present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Increased breathlessness </a:t>
                      </a:r>
                      <a:r>
                        <a:rPr lang="en-GB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new cough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5364">
                <a:tc>
                  <a:txBody>
                    <a:bodyPr/>
                    <a:lstStyle/>
                    <a:p>
                      <a:pPr marL="0" marR="0" indent="0" algn="l" defTabSz="979179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Diarrhoea and</a:t>
                      </a:r>
                      <a:r>
                        <a:rPr lang="en-GB" sz="14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vomiting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6730">
                <a:tc>
                  <a:txBody>
                    <a:bodyPr/>
                    <a:lstStyle/>
                    <a:p>
                      <a:pPr marL="0" marR="0" indent="0" algn="l" defTabSz="979179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new red warm area of skin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823" marR="60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" name="Down Arrow 34"/>
          <p:cNvSpPr/>
          <p:nvPr/>
        </p:nvSpPr>
        <p:spPr>
          <a:xfrm>
            <a:off x="5198218" y="1926536"/>
            <a:ext cx="1112812" cy="612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No ticks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521195" y="945799"/>
            <a:ext cx="1728592" cy="954685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UTI unlikely </a:t>
            </a:r>
            <a:r>
              <a:rPr lang="en-GB" dirty="0"/>
              <a:t> Seek guidance as appropriate </a:t>
            </a:r>
          </a:p>
        </p:txBody>
      </p:sp>
      <p:sp>
        <p:nvSpPr>
          <p:cNvPr id="38" name="Right Arrow 37"/>
          <p:cNvSpPr/>
          <p:nvPr/>
        </p:nvSpPr>
        <p:spPr>
          <a:xfrm>
            <a:off x="9685087" y="908039"/>
            <a:ext cx="810267" cy="100463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Any ticks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44956"/>
              </p:ext>
            </p:extLst>
          </p:nvPr>
        </p:nvGraphicFramePr>
        <p:xfrm>
          <a:off x="212405" y="3129229"/>
          <a:ext cx="3036761" cy="2480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0771">
                  <a:extLst>
                    <a:ext uri="{9D8B030D-6E8A-4147-A177-3AD203B41FA5}">
                      <a16:colId xmlns="" xmlns:a16="http://schemas.microsoft.com/office/drawing/2014/main" val="2274095389"/>
                    </a:ext>
                  </a:extLst>
                </a:gridCol>
                <a:gridCol w="705990">
                  <a:extLst>
                    <a:ext uri="{9D8B030D-6E8A-4147-A177-3AD203B41FA5}">
                      <a16:colId xmlns="" xmlns:a16="http://schemas.microsoft.com/office/drawing/2014/main" val="256679184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79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</a:t>
                      </a:r>
                      <a:r>
                        <a:rPr lang="en-GB" sz="1400" u="non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Problem</a:t>
                      </a:r>
                      <a:endParaRPr lang="en-GB" sz="1400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Tick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if present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67616193"/>
                  </a:ext>
                </a:extLst>
              </a:tr>
              <a:tr h="1067458">
                <a:tc>
                  <a:txBody>
                    <a:bodyPr/>
                    <a:lstStyle/>
                    <a:p>
                      <a:pPr marL="0" marR="0" indent="0" algn="l" defTabSz="979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Inappropriate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shivering/chills </a:t>
                      </a:r>
                      <a:r>
                        <a:rPr lang="en-GB" sz="1400" u="sng" dirty="0" smtClean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High or low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temperature &gt;38°C or &lt;36°C if measured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document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89322007"/>
                  </a:ext>
                </a:extLst>
              </a:tr>
              <a:tr h="385128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New lower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back pain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23426495"/>
                  </a:ext>
                </a:extLst>
              </a:tr>
              <a:tr h="570215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New or worsening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confusion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or agitation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0280579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14045" y="4319049"/>
            <a:ext cx="1135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...............°C 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550152" y="4135272"/>
            <a:ext cx="628570" cy="37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43794"/>
              </p:ext>
            </p:extLst>
          </p:nvPr>
        </p:nvGraphicFramePr>
        <p:xfrm>
          <a:off x="3514916" y="3744798"/>
          <a:ext cx="3970974" cy="2416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759"/>
                <a:gridCol w="1235215"/>
              </a:tblGrid>
              <a:tr h="561642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UTI -  Possible Actions Needed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Tick when done</a:t>
                      </a:r>
                      <a:endParaRPr lang="en-GB" sz="1400" dirty="0"/>
                    </a:p>
                  </a:txBody>
                  <a:tcPr/>
                </a:tc>
              </a:tr>
              <a:tr h="561642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Contact GP practice  or 111 out of normal </a:t>
                      </a:r>
                      <a:r>
                        <a:rPr lang="en-GB" sz="1400" smtClean="0"/>
                        <a:t>working hours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9221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Obtain urine sample: see reverse of form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61642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If</a:t>
                      </a:r>
                      <a:r>
                        <a:rPr lang="en-GB" sz="1400" baseline="0" dirty="0" smtClean="0"/>
                        <a:t> catheterised arrange catheter change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97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78437" y="530152"/>
            <a:ext cx="7122695" cy="4176903"/>
            <a:chOff x="248775" y="973634"/>
            <a:chExt cx="7122695" cy="4176903"/>
          </a:xfrm>
        </p:grpSpPr>
        <p:sp>
          <p:nvSpPr>
            <p:cNvPr id="4" name="TextBox 3"/>
            <p:cNvSpPr txBox="1"/>
            <p:nvPr/>
          </p:nvSpPr>
          <p:spPr>
            <a:xfrm>
              <a:off x="2149517" y="973634"/>
              <a:ext cx="3418450" cy="646331"/>
            </a:xfrm>
            <a:prstGeom prst="rect">
              <a:avLst/>
            </a:prstGeom>
            <a:noFill/>
            <a:ln w="19050"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/>
                <a:t>Residents with Urinary Catheters:</a:t>
              </a:r>
            </a:p>
            <a:p>
              <a:pPr algn="ctr"/>
              <a:r>
                <a:rPr lang="en-GB" sz="1800" b="1" dirty="0"/>
                <a:t>Sampling &amp; Changing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48775" y="2703713"/>
              <a:ext cx="3328614" cy="24468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700" b="1" dirty="0"/>
                <a:t>For Nursing Residents:</a:t>
              </a:r>
            </a:p>
            <a:p>
              <a:endParaRPr lang="en-GB" sz="1700" b="1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1700" dirty="0"/>
                <a:t>Registered Nurse only to take catheter urine sample using aseptic non-touch technique.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1700" dirty="0"/>
                <a:t>If antibiotics are commenced for UTI, catheter change should be performed by Registered Nurse as soon as possible.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42856" y="2703713"/>
              <a:ext cx="3328614" cy="24468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700" b="1" dirty="0"/>
                <a:t>For Residential Residents:</a:t>
              </a:r>
            </a:p>
            <a:p>
              <a:pPr algn="ctr"/>
              <a:endParaRPr lang="en-GB" sz="1700" b="1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700" dirty="0"/>
                <a:t>Contact District Nursing Team to arrange for a sample to be taken.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700" dirty="0"/>
                <a:t>If antibiotics are commenced for UTI, catheter change should be arranged with District Nurses </a:t>
              </a:r>
              <a:r>
                <a:rPr lang="en-GB" sz="1700" dirty="0" smtClean="0"/>
                <a:t/>
              </a:r>
              <a:br>
                <a:rPr lang="en-GB" sz="1700" dirty="0" smtClean="0"/>
              </a:br>
              <a:r>
                <a:rPr lang="en-GB" sz="1700" dirty="0" smtClean="0"/>
                <a:t>as </a:t>
              </a:r>
              <a:r>
                <a:rPr lang="en-GB" sz="1700" dirty="0"/>
                <a:t>soon as possible.</a:t>
              </a:r>
            </a:p>
          </p:txBody>
        </p:sp>
        <p:sp>
          <p:nvSpPr>
            <p:cNvPr id="8" name="Arrow: Down 7"/>
            <p:cNvSpPr/>
            <p:nvPr/>
          </p:nvSpPr>
          <p:spPr>
            <a:xfrm rot="-2220000">
              <a:off x="5157896" y="1611203"/>
              <a:ext cx="400811" cy="1141740"/>
            </a:xfrm>
            <a:prstGeom prst="downArrow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Arrow: Down 8"/>
            <p:cNvSpPr/>
            <p:nvPr/>
          </p:nvSpPr>
          <p:spPr>
            <a:xfrm rot="2220000">
              <a:off x="2219441" y="1613627"/>
              <a:ext cx="362123" cy="1141740"/>
            </a:xfrm>
            <a:prstGeom prst="downArrow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8273140" y="530152"/>
            <a:ext cx="3656261" cy="646331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Residents without a Urinary Catheter: Obtaining a Urine Sample</a:t>
            </a:r>
          </a:p>
        </p:txBody>
      </p:sp>
      <p:sp>
        <p:nvSpPr>
          <p:cNvPr id="12" name="Arrow: Down 11"/>
          <p:cNvSpPr/>
          <p:nvPr/>
        </p:nvSpPr>
        <p:spPr>
          <a:xfrm>
            <a:off x="9876187" y="1220267"/>
            <a:ext cx="450166" cy="998806"/>
          </a:xfrm>
          <a:prstGeom prst="downArrow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827209" y="2264687"/>
            <a:ext cx="4403188" cy="480131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700" b="1" dirty="0"/>
              <a:t>Urine cultures are very important in the elderly to guide antibiotic choice.</a:t>
            </a:r>
          </a:p>
          <a:p>
            <a:pPr algn="ctr"/>
            <a:endParaRPr lang="en-GB" sz="17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Try to obtain a urine sample when the resident is in the middle of passing urine (rather than at the start).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Put the urine in a </a:t>
            </a:r>
            <a:r>
              <a:rPr lang="en-GB" sz="1700" u="sng" dirty="0"/>
              <a:t>Red Top</a:t>
            </a:r>
            <a:r>
              <a:rPr lang="en-GB" sz="1700" dirty="0"/>
              <a:t> urine </a:t>
            </a:r>
            <a:r>
              <a:rPr lang="en-GB" sz="1700" dirty="0" smtClean="0"/>
              <a:t>bottle, filling to the 20ml line.</a:t>
            </a:r>
            <a:endParaRPr lang="en-GB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Fill in the resident’s details and type of sample carefully to help the lab to process the </a:t>
            </a:r>
            <a:r>
              <a:rPr lang="en-GB" sz="1700" dirty="0" smtClean="0"/>
              <a:t>sample.</a:t>
            </a:r>
            <a:endParaRPr lang="en-GB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Samples should be taken to the GP practice </a:t>
            </a:r>
            <a:r>
              <a:rPr lang="en-GB" sz="1700" i="1" dirty="0"/>
              <a:t>as soon as possible</a:t>
            </a:r>
            <a:r>
              <a:rPr lang="en-GB" sz="1700" dirty="0"/>
              <a:t>. If there is a delay, they can be refrigerated until taken to the GP </a:t>
            </a:r>
            <a:r>
              <a:rPr lang="en-GB" sz="1700" dirty="0" smtClean="0"/>
              <a:t>practice</a:t>
            </a:r>
            <a:r>
              <a:rPr lang="en-GB" sz="1700" dirty="0"/>
              <a:t> </a:t>
            </a:r>
            <a:r>
              <a:rPr lang="en-GB" sz="1700" dirty="0" smtClean="0"/>
              <a:t>at the next possible opportunity.</a:t>
            </a:r>
            <a:endParaRPr lang="en-GB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Ensure the GP practice know what to write on the request card </a:t>
            </a:r>
            <a:r>
              <a:rPr lang="en-GB" sz="1700" dirty="0" smtClean="0"/>
              <a:t>(the information from the assessment tool).</a:t>
            </a:r>
            <a:endParaRPr lang="en-GB" sz="1700" dirty="0"/>
          </a:p>
        </p:txBody>
      </p:sp>
      <p:pic>
        <p:nvPicPr>
          <p:cNvPr id="1026" name="Picture 2" descr="Image result for boric acid urin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47" b="20876"/>
          <a:stretch/>
        </p:blipFill>
        <p:spPr bwMode="auto">
          <a:xfrm>
            <a:off x="3397116" y="4878580"/>
            <a:ext cx="782576" cy="216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/>
          <p:cNvCxnSpPr/>
          <p:nvPr/>
        </p:nvCxnSpPr>
        <p:spPr>
          <a:xfrm flipH="1">
            <a:off x="4084693" y="5676405"/>
            <a:ext cx="161188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45129" y="5375307"/>
            <a:ext cx="1879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Fill red top urine bottle to 20ml line</a:t>
            </a:r>
            <a:endParaRPr lang="en-GB" sz="16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4084693" y="6422571"/>
            <a:ext cx="161188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71904" y="6157101"/>
            <a:ext cx="1879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Fill in resident details carefully</a:t>
            </a:r>
            <a:endParaRPr lang="en-GB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063838" y="5643809"/>
            <a:ext cx="2196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*If there is not enough urine to fill to 20ml line, then use a white top specimen bottle instead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703994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2513</TotalTime>
  <Words>485</Words>
  <Application>Microsoft Office PowerPoint</Application>
  <PresentationFormat>Custom</PresentationFormat>
  <Paragraphs>77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Improvement in the diagnosis and management of urinary tract infections in adults living in care homes with nursing</dc:title>
  <dc:creator>Amanda Slatter</dc:creator>
  <cp:lastModifiedBy>Windows User</cp:lastModifiedBy>
  <cp:revision>163</cp:revision>
  <cp:lastPrinted>2018-03-20T15:43:42Z</cp:lastPrinted>
  <dcterms:created xsi:type="dcterms:W3CDTF">2014-11-21T13:06:06Z</dcterms:created>
  <dcterms:modified xsi:type="dcterms:W3CDTF">2018-12-18T14:13:49Z</dcterms:modified>
</cp:coreProperties>
</file>