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p:cViewPr>
        <p:scale>
          <a:sx n="100" d="100"/>
          <a:sy n="100" d="100"/>
        </p:scale>
        <p:origin x="350" y="-355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74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27357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26716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205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621851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82172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56522F-222B-42D9-A63E-2ADDCCCDF166}" type="datetimeFigureOut">
              <a:rPr lang="en-GB" smtClean="0"/>
              <a:t>24/01/2024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322200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56522F-222B-42D9-A63E-2ADDCCCDF166}" type="datetimeFigureOut">
              <a:rPr lang="en-GB" smtClean="0"/>
              <a:t>24/01/2024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467165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6522F-222B-42D9-A63E-2ADDCCCDF166}" type="datetimeFigureOut">
              <a:rPr lang="en-GB" smtClean="0"/>
              <a:t>24/01/2024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62984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414264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6765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656522F-222B-42D9-A63E-2ADDCCCDF166}" type="datetimeFigureOut">
              <a:rPr lang="en-GB" smtClean="0"/>
              <a:t>24/01/2024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C47486-C80C-42F8-BDC1-0D02F3F6C735}" type="slidenum">
              <a:rPr lang="en-GB" smtClean="0"/>
              <a:t>‹#›</a:t>
            </a:fld>
            <a:endParaRPr lang="en-GB"/>
          </a:p>
        </p:txBody>
      </p:sp>
    </p:spTree>
    <p:extLst>
      <p:ext uri="{BB962C8B-B14F-4D97-AF65-F5344CB8AC3E}">
        <p14:creationId xmlns:p14="http://schemas.microsoft.com/office/powerpoint/2010/main" val="744996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edicines.necsu.nhs.uk/download/tees-valley-community-pharmacies-stocking-oseltamivir-tamiflu/?tmstv=1669283005" TargetMode="External"/><Relationship Id="rId2" Type="http://schemas.openxmlformats.org/officeDocument/2006/relationships/hyperlink" Target="https://www.gov.uk/government/publications/influenza-treatment-and-prophylaxis-using-anti-viral-agent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058443/ukhsa-guidance-antivirals-influenza-11v4.pdf#page=11&amp;zoom=100,293,-32" TargetMode="External"/><Relationship Id="rId2" Type="http://schemas.openxmlformats.org/officeDocument/2006/relationships/hyperlink" Target="https://assets.publishing.service.gov.uk/government/uploads/system/uploads/attachment_data/file/1058443/ukhsa-guidance-antivirals-influenza-11v4.pdf#page=3&amp;zoom=100,53,31" TargetMode="External"/><Relationship Id="rId1" Type="http://schemas.openxmlformats.org/officeDocument/2006/relationships/slideLayout" Target="../slideLayouts/slideLayout1.xml"/><Relationship Id="rId6" Type="http://schemas.openxmlformats.org/officeDocument/2006/relationships/hyperlink" Target="https://www.gov.uk/government/collections/weekly-national-flu-reports" TargetMode="External"/><Relationship Id="rId5" Type="http://schemas.openxmlformats.org/officeDocument/2006/relationships/hyperlink" Target="https://www.gov.uk/government/publications/influenza-treatment-and-prophylaxis-using-anti-viral-agents" TargetMode="External"/><Relationship Id="rId4" Type="http://schemas.openxmlformats.org/officeDocument/2006/relationships/hyperlink" Target="https://assets.publishing.service.gov.uk/government/uploads/system/uploads/attachment_data/file/1058443/ukhsa-guidance-antivirals-influenza-11v4.pdf#page=18&amp;zoom=100,53,54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90C7DE6-3155-4870-A51B-AB474E3A304F}"/>
              </a:ext>
            </a:extLst>
          </p:cNvPr>
          <p:cNvSpPr>
            <a:spLocks noGrp="1"/>
          </p:cNvSpPr>
          <p:nvPr>
            <p:ph type="subTitle" idx="1"/>
          </p:nvPr>
        </p:nvSpPr>
        <p:spPr>
          <a:xfrm>
            <a:off x="358140" y="152399"/>
            <a:ext cx="6141720" cy="718819"/>
          </a:xfrm>
        </p:spPr>
        <p:txBody>
          <a:bodyPr>
            <a:normAutofit fontScale="55000" lnSpcReduction="20000"/>
          </a:bodyPr>
          <a:lstStyle/>
          <a:p>
            <a:pPr marL="0" marR="0" lvl="0" indent="0" algn="ctr" defTabSz="685800" rtl="0" eaLnBrk="1" fontAlgn="auto" latinLnBrk="0" hangingPunct="1">
              <a:lnSpc>
                <a:spcPct val="90000"/>
              </a:lnSpc>
              <a:spcBef>
                <a:spcPts val="400"/>
              </a:spcBef>
              <a:spcAft>
                <a:spcPts val="0"/>
              </a:spcAft>
              <a:buClrTx/>
              <a:buSzTx/>
              <a:buFont typeface="Arial" panose="020B0604020202020204" pitchFamily="34" charset="0"/>
              <a:buNone/>
              <a:tabLst/>
              <a:defRPr/>
            </a:pPr>
            <a:r>
              <a:rPr kumimoji="0" lang="en-GB" sz="3300" b="1" i="0" u="none" strike="noStrike" kern="1200" cap="none" spc="0" normalizeH="0" baseline="0" noProof="0" dirty="0">
                <a:ln>
                  <a:noFill/>
                </a:ln>
                <a:solidFill>
                  <a:prstClr val="black"/>
                </a:solidFill>
                <a:effectLst/>
                <a:uLnTx/>
                <a:uFillTx/>
                <a:latin typeface="Calibri" panose="020F0502020204030204"/>
                <a:ea typeface="+mn-ea"/>
                <a:cs typeface="+mn-cs"/>
              </a:rPr>
              <a:t>During Flu Season</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GB" sz="2900" b="1" dirty="0"/>
          </a:p>
          <a:p>
            <a:pPr>
              <a:spcBef>
                <a:spcPts val="400"/>
              </a:spcBef>
            </a:pPr>
            <a:r>
              <a:rPr lang="en-GB" sz="2800" b="1" dirty="0"/>
              <a:t>NHS Middlesbrough, Redcar and Cleveland</a:t>
            </a:r>
          </a:p>
          <a:p>
            <a:pPr>
              <a:spcBef>
                <a:spcPts val="400"/>
              </a:spcBef>
            </a:pPr>
            <a:r>
              <a:rPr lang="en-GB" b="1" dirty="0"/>
              <a:t>Community Response for Emergency Assessment and Prescribing of Antivirals (AV) in Care Home Flu Outbreak </a:t>
            </a:r>
          </a:p>
          <a:p>
            <a:endParaRPr lang="en-GB" sz="1200" dirty="0"/>
          </a:p>
        </p:txBody>
      </p:sp>
      <p:sp>
        <p:nvSpPr>
          <p:cNvPr id="6" name="Rectangle 5">
            <a:extLst>
              <a:ext uri="{FF2B5EF4-FFF2-40B4-BE49-F238E27FC236}">
                <a16:creationId xmlns:a16="http://schemas.microsoft.com/office/drawing/2014/main" id="{1B773A65-9920-4EB1-880F-873CA0D8B8CC}"/>
              </a:ext>
            </a:extLst>
          </p:cNvPr>
          <p:cNvSpPr/>
          <p:nvPr/>
        </p:nvSpPr>
        <p:spPr>
          <a:xfrm>
            <a:off x="920115" y="897208"/>
            <a:ext cx="5017770" cy="254681"/>
          </a:xfrm>
          <a:prstGeom prst="rect">
            <a:avLst/>
          </a:prstGeom>
          <a:solidFill>
            <a:schemeClr val="accent2">
              <a:lumMod val="40000"/>
              <a:lumOff val="60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000" b="1" dirty="0">
                <a:solidFill>
                  <a:schemeClr val="tx1"/>
                </a:solidFill>
              </a:rPr>
              <a:t>Health protection Team (HPT) notified of ‘in-season’ flu outbreak by GP and/or Care Home</a:t>
            </a:r>
          </a:p>
        </p:txBody>
      </p:sp>
      <p:sp>
        <p:nvSpPr>
          <p:cNvPr id="7" name="Rectangle 6">
            <a:extLst>
              <a:ext uri="{FF2B5EF4-FFF2-40B4-BE49-F238E27FC236}">
                <a16:creationId xmlns:a16="http://schemas.microsoft.com/office/drawing/2014/main" id="{5F0F9074-07B6-42C4-8EF5-C51A169749B4}"/>
              </a:ext>
            </a:extLst>
          </p:cNvPr>
          <p:cNvSpPr/>
          <p:nvPr/>
        </p:nvSpPr>
        <p:spPr>
          <a:xfrm>
            <a:off x="920115" y="1432560"/>
            <a:ext cx="2122170" cy="617220"/>
          </a:xfrm>
          <a:prstGeom prst="rect">
            <a:avLst/>
          </a:prstGeom>
          <a:solidFill>
            <a:schemeClr val="accent2">
              <a:lumMod val="40000"/>
              <a:lumOff val="60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GB" sz="900" dirty="0">
                <a:solidFill>
                  <a:schemeClr val="tx1"/>
                </a:solidFill>
              </a:rPr>
              <a:t>HPT obtains basic epidemiological data (Number of cases/denominator/ hospitalisations/deaths/spread of cases across setting)</a:t>
            </a:r>
          </a:p>
        </p:txBody>
      </p:sp>
      <p:sp>
        <p:nvSpPr>
          <p:cNvPr id="8" name="Rectangle 7">
            <a:extLst>
              <a:ext uri="{FF2B5EF4-FFF2-40B4-BE49-F238E27FC236}">
                <a16:creationId xmlns:a16="http://schemas.microsoft.com/office/drawing/2014/main" id="{7806D9AC-BE78-40D8-A39C-0B57EA3396DA}"/>
              </a:ext>
            </a:extLst>
          </p:cNvPr>
          <p:cNvSpPr/>
          <p:nvPr/>
        </p:nvSpPr>
        <p:spPr>
          <a:xfrm>
            <a:off x="3815717" y="1432560"/>
            <a:ext cx="2122170" cy="617220"/>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900" dirty="0"/>
              <a:t>HPT provides Infection Control advice to the setting</a:t>
            </a:r>
          </a:p>
        </p:txBody>
      </p:sp>
      <p:sp>
        <p:nvSpPr>
          <p:cNvPr id="9" name="Rectangle 8">
            <a:extLst>
              <a:ext uri="{FF2B5EF4-FFF2-40B4-BE49-F238E27FC236}">
                <a16:creationId xmlns:a16="http://schemas.microsoft.com/office/drawing/2014/main" id="{90E98815-F494-412F-8A72-40AA1B891802}"/>
              </a:ext>
            </a:extLst>
          </p:cNvPr>
          <p:cNvSpPr/>
          <p:nvPr/>
        </p:nvSpPr>
        <p:spPr>
          <a:xfrm>
            <a:off x="920115" y="2341880"/>
            <a:ext cx="5017770" cy="334609"/>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marL="171450" indent="-171450">
              <a:spcBef>
                <a:spcPts val="200"/>
              </a:spcBef>
              <a:spcAft>
                <a:spcPts val="200"/>
              </a:spcAft>
              <a:buFont typeface="Arial" panose="020B0604020202020204" pitchFamily="34" charset="0"/>
              <a:buChar char="•"/>
            </a:pPr>
            <a:r>
              <a:rPr lang="en-GB" sz="900" dirty="0"/>
              <a:t>HPT undertakes risk assessment of likelihood that flu is cause of outbreak</a:t>
            </a:r>
          </a:p>
          <a:p>
            <a:pPr marL="171450" indent="-171450">
              <a:buFont typeface="Arial" panose="020B0604020202020204" pitchFamily="34" charset="0"/>
              <a:buChar char="•"/>
            </a:pPr>
            <a:r>
              <a:rPr lang="en-GB" sz="900" dirty="0"/>
              <a:t>HPT may arrange swabbing via GP/Community Nurses/Care Staff for influenza and covid </a:t>
            </a:r>
          </a:p>
        </p:txBody>
      </p:sp>
      <p:sp>
        <p:nvSpPr>
          <p:cNvPr id="10" name="Rectangle 9">
            <a:extLst>
              <a:ext uri="{FF2B5EF4-FFF2-40B4-BE49-F238E27FC236}">
                <a16:creationId xmlns:a16="http://schemas.microsoft.com/office/drawing/2014/main" id="{36920FB3-D804-482F-B197-6D59D7FF7309}"/>
              </a:ext>
            </a:extLst>
          </p:cNvPr>
          <p:cNvSpPr/>
          <p:nvPr/>
        </p:nvSpPr>
        <p:spPr>
          <a:xfrm>
            <a:off x="2438400" y="2779906"/>
            <a:ext cx="1981200" cy="620955"/>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HPT contact Tees Valley Delivery Team via the System Control  Centre and confirm activation of their pathway for antiviral prescribing . Out of hours contact the ICB tactical director on call </a:t>
            </a:r>
          </a:p>
        </p:txBody>
      </p:sp>
      <p:cxnSp>
        <p:nvCxnSpPr>
          <p:cNvPr id="12" name="Connector: Elbow 11">
            <a:extLst>
              <a:ext uri="{FF2B5EF4-FFF2-40B4-BE49-F238E27FC236}">
                <a16:creationId xmlns:a16="http://schemas.microsoft.com/office/drawing/2014/main" id="{B3005C9B-5C8A-477B-9C91-366E43FC45BC}"/>
              </a:ext>
            </a:extLst>
          </p:cNvPr>
          <p:cNvCxnSpPr>
            <a:cxnSpLocks/>
            <a:stCxn id="6" idx="2"/>
            <a:endCxn id="7" idx="0"/>
          </p:cNvCxnSpPr>
          <p:nvPr/>
        </p:nvCxnSpPr>
        <p:spPr>
          <a:xfrm rot="5400000">
            <a:off x="2564765" y="568324"/>
            <a:ext cx="280671" cy="1447800"/>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60E0CCA1-847F-4380-ACDC-CCEE807E6E3C}"/>
              </a:ext>
            </a:extLst>
          </p:cNvPr>
          <p:cNvCxnSpPr>
            <a:cxnSpLocks/>
            <a:stCxn id="6" idx="2"/>
            <a:endCxn id="8" idx="0"/>
          </p:cNvCxnSpPr>
          <p:nvPr/>
        </p:nvCxnSpPr>
        <p:spPr>
          <a:xfrm rot="16200000" flipH="1">
            <a:off x="4012566" y="568323"/>
            <a:ext cx="280671" cy="144780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id="{F3ED244D-E0BD-4FE1-821F-06641CDC563D}"/>
              </a:ext>
            </a:extLst>
          </p:cNvPr>
          <p:cNvCxnSpPr>
            <a:cxnSpLocks/>
            <a:stCxn id="7" idx="2"/>
            <a:endCxn id="9" idx="0"/>
          </p:cNvCxnSpPr>
          <p:nvPr/>
        </p:nvCxnSpPr>
        <p:spPr>
          <a:xfrm rot="16200000" flipH="1">
            <a:off x="2559050" y="1471930"/>
            <a:ext cx="292100" cy="1447800"/>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or: Elbow 19">
            <a:extLst>
              <a:ext uri="{FF2B5EF4-FFF2-40B4-BE49-F238E27FC236}">
                <a16:creationId xmlns:a16="http://schemas.microsoft.com/office/drawing/2014/main" id="{B4893C39-D5AE-41A5-819E-0B78C987C027}"/>
              </a:ext>
            </a:extLst>
          </p:cNvPr>
          <p:cNvCxnSpPr>
            <a:cxnSpLocks/>
            <a:stCxn id="8" idx="2"/>
            <a:endCxn id="9" idx="0"/>
          </p:cNvCxnSpPr>
          <p:nvPr/>
        </p:nvCxnSpPr>
        <p:spPr>
          <a:xfrm rot="5400000">
            <a:off x="4006851" y="1471929"/>
            <a:ext cx="292100" cy="1447802"/>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FD1E96F-9FE6-41B1-8D29-4BDD214B21FF}"/>
              </a:ext>
            </a:extLst>
          </p:cNvPr>
          <p:cNvCxnSpPr>
            <a:cxnSpLocks/>
            <a:stCxn id="9" idx="2"/>
            <a:endCxn id="10" idx="0"/>
          </p:cNvCxnSpPr>
          <p:nvPr/>
        </p:nvCxnSpPr>
        <p:spPr>
          <a:xfrm>
            <a:off x="3429000" y="2676489"/>
            <a:ext cx="0" cy="1034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E05C2D1A-6D72-4187-A785-A0BE6F451E5B}"/>
              </a:ext>
            </a:extLst>
          </p:cNvPr>
          <p:cNvSpPr/>
          <p:nvPr/>
        </p:nvSpPr>
        <p:spPr>
          <a:xfrm>
            <a:off x="2434588" y="3556792"/>
            <a:ext cx="1985012" cy="233043"/>
          </a:xfrm>
          <a:prstGeom prst="rect">
            <a:avLst/>
          </a:prstGeom>
          <a:solidFill>
            <a:schemeClr val="accent1">
              <a:lumMod val="20000"/>
              <a:lumOff val="80000"/>
            </a:schemeClr>
          </a:solidFill>
          <a:ln>
            <a:solidFill>
              <a:schemeClr val="tx1"/>
            </a:solidFill>
          </a:ln>
          <a:effectLst>
            <a:outerShdw blurRad="50800" dist="38100" dir="5400000" algn="t"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spcBef>
                <a:spcPts val="200"/>
              </a:spcBef>
              <a:spcAft>
                <a:spcPts val="200"/>
              </a:spcAft>
            </a:pPr>
            <a:r>
              <a:rPr lang="en-GB" sz="900" b="1" dirty="0"/>
              <a:t>COMMUNITY RESPONSE</a:t>
            </a:r>
          </a:p>
        </p:txBody>
      </p:sp>
      <p:sp>
        <p:nvSpPr>
          <p:cNvPr id="27" name="Rectangle 26">
            <a:extLst>
              <a:ext uri="{FF2B5EF4-FFF2-40B4-BE49-F238E27FC236}">
                <a16:creationId xmlns:a16="http://schemas.microsoft.com/office/drawing/2014/main" id="{88DFF348-F494-4F2E-AAB0-F68A8E125A21}"/>
              </a:ext>
            </a:extLst>
          </p:cNvPr>
          <p:cNvSpPr/>
          <p:nvPr/>
        </p:nvSpPr>
        <p:spPr>
          <a:xfrm>
            <a:off x="2434588" y="3981465"/>
            <a:ext cx="1985012" cy="1525833"/>
          </a:xfrm>
          <a:prstGeom prst="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l" defTabSz="457200" rtl="0" eaLnBrk="1" fontAlgn="auto" latinLnBrk="0" hangingPunct="1">
              <a:lnSpc>
                <a:spcPct val="100000"/>
              </a:lnSpc>
              <a:spcBef>
                <a:spcPts val="200"/>
              </a:spcBef>
              <a:spcAft>
                <a:spcPts val="200"/>
              </a:spcAft>
              <a:buClrTx/>
              <a:buSzTx/>
              <a:buFontTx/>
              <a:buNone/>
              <a:tabLst/>
              <a:defRPr/>
            </a:pPr>
            <a:r>
              <a:rPr lang="en-GB" sz="900" b="1" dirty="0"/>
              <a:t>Care home staff </a:t>
            </a:r>
            <a:r>
              <a:rPr lang="en-GB" sz="800" dirty="0"/>
              <a:t>identify and record all residents &amp; staff within the home who have had the winter flu vaccination. </a:t>
            </a:r>
          </a:p>
          <a:p>
            <a:pPr marL="0" marR="0" lvl="0" indent="0" algn="l" defTabSz="457200" rtl="0" eaLnBrk="1" fontAlgn="auto" latinLnBrk="0" hangingPunct="1">
              <a:lnSpc>
                <a:spcPct val="100000"/>
              </a:lnSpc>
              <a:spcBef>
                <a:spcPts val="200"/>
              </a:spcBef>
              <a:spcAft>
                <a:spcPts val="20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panose="020F0502020204030204"/>
                <a:ea typeface="+mn-ea"/>
                <a:cs typeface="+mn-cs"/>
              </a:rPr>
              <a:t>Due to the potential limited effectiveness of vaccination in the elderly, </a:t>
            </a:r>
            <a:r>
              <a:rPr kumimoji="0" lang="en-GB" sz="800" b="1" i="0" u="none" strike="noStrike" kern="1200" cap="none" spc="0" normalizeH="0" baseline="0" noProof="0" dirty="0">
                <a:ln>
                  <a:noFill/>
                </a:ln>
                <a:solidFill>
                  <a:srgbClr val="FF0000"/>
                </a:solidFill>
                <a:effectLst/>
                <a:uLnTx/>
                <a:uFillTx/>
                <a:latin typeface="Calibri" panose="020F0502020204030204"/>
                <a:ea typeface="+mn-ea"/>
                <a:cs typeface="+mn-cs"/>
              </a:rPr>
              <a:t>antivirals should be offered to residents regardless of their influenza vaccination status. </a:t>
            </a:r>
          </a:p>
          <a:p>
            <a:pPr marL="0" marR="0" lvl="0" indent="0" algn="l" defTabSz="457200" rtl="0" eaLnBrk="1" fontAlgn="auto" latinLnBrk="0" hangingPunct="1">
              <a:lnSpc>
                <a:spcPct val="100000"/>
              </a:lnSpc>
              <a:spcBef>
                <a:spcPts val="200"/>
              </a:spcBef>
              <a:spcAft>
                <a:spcPts val="20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panose="020F0502020204030204"/>
                <a:ea typeface="+mn-ea"/>
                <a:cs typeface="+mn-cs"/>
              </a:rPr>
              <a:t>For staff, only those in at-risk groups &amp; who have not had an influenza vaccination this season (at least 14 days previously) should be offered antivirals.</a:t>
            </a:r>
          </a:p>
        </p:txBody>
      </p:sp>
      <p:sp>
        <p:nvSpPr>
          <p:cNvPr id="30" name="Rectangle 29">
            <a:extLst>
              <a:ext uri="{FF2B5EF4-FFF2-40B4-BE49-F238E27FC236}">
                <a16:creationId xmlns:a16="http://schemas.microsoft.com/office/drawing/2014/main" id="{3220524D-FE1E-4E10-AA0B-575C60C7A407}"/>
              </a:ext>
            </a:extLst>
          </p:cNvPr>
          <p:cNvSpPr/>
          <p:nvPr/>
        </p:nvSpPr>
        <p:spPr>
          <a:xfrm>
            <a:off x="2434587" y="8497430"/>
            <a:ext cx="1981199" cy="350660"/>
          </a:xfrm>
          <a:prstGeom prst="rect">
            <a:avLst/>
          </a:prstGeom>
          <a:solidFill>
            <a:schemeClr val="bg1">
              <a:lumMod val="95000"/>
            </a:schemeClr>
          </a:solidFill>
          <a:ln w="63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spcBef>
                <a:spcPts val="200"/>
              </a:spcBef>
              <a:spcAft>
                <a:spcPts val="200"/>
              </a:spcAft>
            </a:pPr>
            <a:r>
              <a:rPr lang="en-GB" sz="800" dirty="0">
                <a:solidFill>
                  <a:schemeClr val="tx1"/>
                </a:solidFill>
              </a:rPr>
              <a:t>Antiviral treatment and prophylaxis started for named residents and staff.</a:t>
            </a:r>
          </a:p>
        </p:txBody>
      </p:sp>
      <p:cxnSp>
        <p:nvCxnSpPr>
          <p:cNvPr id="38" name="Straight Arrow Connector 37">
            <a:extLst>
              <a:ext uri="{FF2B5EF4-FFF2-40B4-BE49-F238E27FC236}">
                <a16:creationId xmlns:a16="http://schemas.microsoft.com/office/drawing/2014/main" id="{49964E06-B182-4DF8-978D-0E2AA0254502}"/>
              </a:ext>
            </a:extLst>
          </p:cNvPr>
          <p:cNvCxnSpPr>
            <a:cxnSpLocks/>
            <a:stCxn id="10" idx="2"/>
            <a:endCxn id="26" idx="0"/>
          </p:cNvCxnSpPr>
          <p:nvPr/>
        </p:nvCxnSpPr>
        <p:spPr>
          <a:xfrm flipH="1">
            <a:off x="3427094" y="3400861"/>
            <a:ext cx="1906" cy="1559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C9E3DA78-D54A-4B7F-A267-3E629BC4E56F}"/>
              </a:ext>
            </a:extLst>
          </p:cNvPr>
          <p:cNvSpPr/>
          <p:nvPr/>
        </p:nvSpPr>
        <p:spPr>
          <a:xfrm>
            <a:off x="354328" y="3463390"/>
            <a:ext cx="1783077" cy="521334"/>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The situation at the care home should be followed up periodically according to local PHE centre HPT protocols</a:t>
            </a:r>
          </a:p>
        </p:txBody>
      </p:sp>
      <p:sp>
        <p:nvSpPr>
          <p:cNvPr id="52" name="Rectangle 51">
            <a:extLst>
              <a:ext uri="{FF2B5EF4-FFF2-40B4-BE49-F238E27FC236}">
                <a16:creationId xmlns:a16="http://schemas.microsoft.com/office/drawing/2014/main" id="{33477DA5-5CA7-4E0C-AF2C-1D7A2151AE19}"/>
              </a:ext>
            </a:extLst>
          </p:cNvPr>
          <p:cNvSpPr/>
          <p:nvPr/>
        </p:nvSpPr>
        <p:spPr>
          <a:xfrm>
            <a:off x="2434588" y="5698928"/>
            <a:ext cx="1985012" cy="1908688"/>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000" b="1" dirty="0"/>
              <a:t>Contact Single Point of Access (SPA) to notify CHERRS:</a:t>
            </a:r>
          </a:p>
          <a:p>
            <a:pPr marL="92075" indent="-92075">
              <a:spcBef>
                <a:spcPts val="200"/>
              </a:spcBef>
              <a:buFont typeface="Arial" panose="020B0604020202020204" pitchFamily="34" charset="0"/>
              <a:buChar char="•"/>
            </a:pPr>
            <a:r>
              <a:rPr lang="en-GB" sz="800" dirty="0"/>
              <a:t>CHERRS undertakes face to face clinical assessment of all patients exposed</a:t>
            </a:r>
          </a:p>
          <a:p>
            <a:pPr marL="92075" indent="-92075">
              <a:spcBef>
                <a:spcPts val="200"/>
              </a:spcBef>
              <a:spcAft>
                <a:spcPts val="200"/>
              </a:spcAft>
              <a:buFont typeface="Arial" panose="020B0604020202020204" pitchFamily="34" charset="0"/>
              <a:buChar char="•"/>
            </a:pPr>
            <a:r>
              <a:rPr lang="en-GB" sz="800" dirty="0"/>
              <a:t>Obtains details of individuals for prescriptions from care home</a:t>
            </a:r>
          </a:p>
          <a:p>
            <a:pPr marL="92075" indent="-92075">
              <a:spcBef>
                <a:spcPts val="200"/>
              </a:spcBef>
              <a:spcAft>
                <a:spcPts val="200"/>
              </a:spcAft>
              <a:buFont typeface="Arial" panose="020B0604020202020204" pitchFamily="34" charset="0"/>
              <a:buChar char="•"/>
            </a:pPr>
            <a:r>
              <a:rPr lang="en-GB" sz="800" dirty="0"/>
              <a:t>Assessing clinician writes FP10 prescription for antiviral treatment and prophylaxis as per guidance. Ensures FP10 is annotated with the wording ‘</a:t>
            </a:r>
            <a:r>
              <a:rPr lang="en-GB" sz="800" b="1" dirty="0"/>
              <a:t>SLS</a:t>
            </a:r>
            <a:r>
              <a:rPr lang="en-GB" sz="800" dirty="0"/>
              <a:t>.’ (The annotation SLS is needed to prove prescribing meets the criteria set out by the Chief Medical Officer)</a:t>
            </a:r>
          </a:p>
        </p:txBody>
      </p:sp>
      <p:sp>
        <p:nvSpPr>
          <p:cNvPr id="53" name="Rectangle 52">
            <a:extLst>
              <a:ext uri="{FF2B5EF4-FFF2-40B4-BE49-F238E27FC236}">
                <a16:creationId xmlns:a16="http://schemas.microsoft.com/office/drawing/2014/main" id="{1BBAFA1C-DEEC-4D67-BA0B-24FC673693A7}"/>
              </a:ext>
            </a:extLst>
          </p:cNvPr>
          <p:cNvSpPr/>
          <p:nvPr/>
        </p:nvSpPr>
        <p:spPr>
          <a:xfrm>
            <a:off x="2434587" y="7825897"/>
            <a:ext cx="1981200" cy="473553"/>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Clinician sends prescription to community pharmacy after confirming stock availability</a:t>
            </a:r>
          </a:p>
        </p:txBody>
      </p:sp>
      <p:sp>
        <p:nvSpPr>
          <p:cNvPr id="58" name="Rectangle 57">
            <a:extLst>
              <a:ext uri="{FF2B5EF4-FFF2-40B4-BE49-F238E27FC236}">
                <a16:creationId xmlns:a16="http://schemas.microsoft.com/office/drawing/2014/main" id="{E347A676-E1A4-41C2-830F-1DB3E289A14F}"/>
              </a:ext>
            </a:extLst>
          </p:cNvPr>
          <p:cNvSpPr/>
          <p:nvPr/>
        </p:nvSpPr>
        <p:spPr>
          <a:xfrm>
            <a:off x="275590" y="8921551"/>
            <a:ext cx="5713086" cy="870147"/>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t"/>
          <a:lstStyle/>
          <a:p>
            <a:r>
              <a:rPr lang="en-GB" sz="800" b="1" dirty="0"/>
              <a:t>Health Protection Team </a:t>
            </a:r>
            <a:r>
              <a:rPr lang="en-GB" sz="800" dirty="0"/>
              <a:t>Contact Number: (0300) 3038596</a:t>
            </a:r>
          </a:p>
          <a:p>
            <a:r>
              <a:rPr lang="en-GB" sz="800" b="1" dirty="0"/>
              <a:t>System Control Centre: </a:t>
            </a:r>
            <a:r>
              <a:rPr lang="en-GB" sz="800" dirty="0"/>
              <a:t>0191 2172662</a:t>
            </a:r>
          </a:p>
          <a:p>
            <a:r>
              <a:rPr lang="en-GB" sz="800" b="1" dirty="0"/>
              <a:t>NHS North East and North Cumbria ICB Tees Valley </a:t>
            </a:r>
            <a:r>
              <a:rPr lang="en-GB" sz="800" dirty="0"/>
              <a:t>: (01642) 263030 </a:t>
            </a:r>
          </a:p>
          <a:p>
            <a:r>
              <a:rPr lang="en-GB" sz="800" b="1" dirty="0"/>
              <a:t>Single Point of Access contact for CHERRS </a:t>
            </a:r>
            <a:r>
              <a:rPr lang="en-GB" sz="800" dirty="0"/>
              <a:t>: (01642)  939512 / 01642 065070 </a:t>
            </a:r>
          </a:p>
          <a:p>
            <a:r>
              <a:rPr lang="en-GB" sz="800" b="1" dirty="0"/>
              <a:t>LA Public Health contact number</a:t>
            </a:r>
            <a:r>
              <a:rPr lang="en-GB" sz="800" dirty="0"/>
              <a:t>(s): </a:t>
            </a:r>
            <a:r>
              <a:rPr lang="en-GB" sz="800" b="1" dirty="0"/>
              <a:t>Middlesbrough</a:t>
            </a:r>
            <a:r>
              <a:rPr lang="en-GB" sz="800" dirty="0"/>
              <a:t> - (01642) 729252 / </a:t>
            </a:r>
            <a:r>
              <a:rPr lang="en-GB" sz="800" b="1" dirty="0"/>
              <a:t>Redcar &amp; Cleveland </a:t>
            </a:r>
            <a:r>
              <a:rPr lang="en-GB" sz="800" dirty="0"/>
              <a:t>- (01642) 728024 </a:t>
            </a:r>
          </a:p>
          <a:p>
            <a:r>
              <a:rPr lang="en-GB" sz="800" b="1" dirty="0"/>
              <a:t>Local Authority Care Home Commissioning number</a:t>
            </a:r>
            <a:r>
              <a:rPr lang="en-GB" sz="800" dirty="0"/>
              <a:t>: Middlesbrough - 01642 729252</a:t>
            </a:r>
          </a:p>
          <a:p>
            <a:pPr>
              <a:spcBef>
                <a:spcPts val="200"/>
              </a:spcBef>
              <a:spcAft>
                <a:spcPts val="200"/>
              </a:spcAft>
            </a:pPr>
            <a:r>
              <a:rPr lang="en-GB" sz="700" dirty="0"/>
              <a:t>* (In flu season’ defined as when notification received from Chief Medical Officer for England that antivirals can be prescribed).</a:t>
            </a:r>
          </a:p>
          <a:p>
            <a:pPr>
              <a:spcBef>
                <a:spcPts val="200"/>
              </a:spcBef>
              <a:spcAft>
                <a:spcPts val="200"/>
              </a:spcAft>
            </a:pPr>
            <a:endParaRPr lang="en-GB" sz="900" dirty="0"/>
          </a:p>
        </p:txBody>
      </p:sp>
      <p:cxnSp>
        <p:nvCxnSpPr>
          <p:cNvPr id="64" name="Straight Arrow Connector 63">
            <a:extLst>
              <a:ext uri="{FF2B5EF4-FFF2-40B4-BE49-F238E27FC236}">
                <a16:creationId xmlns:a16="http://schemas.microsoft.com/office/drawing/2014/main" id="{2ABAAFDD-3EFB-40B6-940E-3B671C86880C}"/>
              </a:ext>
            </a:extLst>
          </p:cNvPr>
          <p:cNvCxnSpPr>
            <a:cxnSpLocks/>
            <a:stCxn id="26" idx="2"/>
            <a:endCxn id="27" idx="0"/>
          </p:cNvCxnSpPr>
          <p:nvPr/>
        </p:nvCxnSpPr>
        <p:spPr>
          <a:xfrm>
            <a:off x="3427094" y="3789835"/>
            <a:ext cx="0" cy="191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AA7434C-12E8-44E4-AD6F-43C3B073D6AB}"/>
              </a:ext>
            </a:extLst>
          </p:cNvPr>
          <p:cNvCxnSpPr>
            <a:cxnSpLocks/>
            <a:stCxn id="27" idx="2"/>
            <a:endCxn id="52" idx="0"/>
          </p:cNvCxnSpPr>
          <p:nvPr/>
        </p:nvCxnSpPr>
        <p:spPr>
          <a:xfrm>
            <a:off x="3427094" y="5507298"/>
            <a:ext cx="0" cy="191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C3CAFCB-A0E8-46DD-8421-B89CE5388268}"/>
              </a:ext>
            </a:extLst>
          </p:cNvPr>
          <p:cNvCxnSpPr>
            <a:cxnSpLocks/>
            <a:stCxn id="52" idx="2"/>
            <a:endCxn id="53" idx="0"/>
          </p:cNvCxnSpPr>
          <p:nvPr/>
        </p:nvCxnSpPr>
        <p:spPr>
          <a:xfrm flipH="1">
            <a:off x="3425187" y="7607616"/>
            <a:ext cx="1907" cy="2182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68459290-3F96-4399-9884-E8D2E65050DC}"/>
              </a:ext>
            </a:extLst>
          </p:cNvPr>
          <p:cNvSpPr/>
          <p:nvPr/>
        </p:nvSpPr>
        <p:spPr>
          <a:xfrm>
            <a:off x="354331" y="4294741"/>
            <a:ext cx="1783077" cy="2205397"/>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Monitoring:</a:t>
            </a:r>
          </a:p>
          <a:p>
            <a:pPr>
              <a:spcBef>
                <a:spcPts val="200"/>
              </a:spcBef>
              <a:spcAft>
                <a:spcPts val="200"/>
              </a:spcAft>
            </a:pPr>
            <a:r>
              <a:rPr lang="en-GB" sz="800" dirty="0"/>
              <a:t>Enhanced surveillance for further cases should be initiated by way of daily monitoring of all residents by care home staff, for elevated temperatures and other respiratory symptoms.</a:t>
            </a:r>
          </a:p>
          <a:p>
            <a:pPr>
              <a:spcBef>
                <a:spcPts val="400"/>
              </a:spcBef>
              <a:spcAft>
                <a:spcPts val="200"/>
              </a:spcAft>
            </a:pPr>
            <a:r>
              <a:rPr lang="en-GB" sz="800" dirty="0"/>
              <a:t>It is important to implement infection control procedures such as isolation to reduce the further spread of infection.</a:t>
            </a:r>
          </a:p>
          <a:p>
            <a:pPr>
              <a:spcBef>
                <a:spcPts val="200"/>
              </a:spcBef>
              <a:spcAft>
                <a:spcPts val="200"/>
              </a:spcAft>
            </a:pPr>
            <a:r>
              <a:rPr lang="en-GB" sz="800" b="1" dirty="0"/>
              <a:t>Care Home residents on prophylaxis become symptomatic – require clinical assessment and changing to antiviral treatment dose</a:t>
            </a:r>
          </a:p>
        </p:txBody>
      </p:sp>
      <p:cxnSp>
        <p:nvCxnSpPr>
          <p:cNvPr id="91" name="Straight Arrow Connector 90">
            <a:extLst>
              <a:ext uri="{FF2B5EF4-FFF2-40B4-BE49-F238E27FC236}">
                <a16:creationId xmlns:a16="http://schemas.microsoft.com/office/drawing/2014/main" id="{D95E615F-F667-46AE-87B1-92DD00153A99}"/>
              </a:ext>
            </a:extLst>
          </p:cNvPr>
          <p:cNvCxnSpPr>
            <a:cxnSpLocks/>
          </p:cNvCxnSpPr>
          <p:nvPr/>
        </p:nvCxnSpPr>
        <p:spPr>
          <a:xfrm>
            <a:off x="2133593" y="6051175"/>
            <a:ext cx="3009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88DFDA41-5417-4020-9F64-BAF668BDF67A}"/>
              </a:ext>
            </a:extLst>
          </p:cNvPr>
          <p:cNvSpPr/>
          <p:nvPr/>
        </p:nvSpPr>
        <p:spPr>
          <a:xfrm>
            <a:off x="354329" y="6695403"/>
            <a:ext cx="1783080" cy="1847727"/>
          </a:xfrm>
          <a:prstGeom prst="rect">
            <a:avLst/>
          </a:prstGeom>
          <a:no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1000" b="1" dirty="0"/>
              <a:t>Prescribing Guidance</a:t>
            </a:r>
          </a:p>
          <a:p>
            <a:pPr>
              <a:spcBef>
                <a:spcPts val="200"/>
              </a:spcBef>
              <a:spcAft>
                <a:spcPts val="200"/>
              </a:spcAft>
            </a:pPr>
            <a:endParaRPr lang="en-GB" sz="800" dirty="0"/>
          </a:p>
        </p:txBody>
      </p:sp>
      <p:sp>
        <p:nvSpPr>
          <p:cNvPr id="105" name="TextBox 104">
            <a:extLst>
              <a:ext uri="{FF2B5EF4-FFF2-40B4-BE49-F238E27FC236}">
                <a16:creationId xmlns:a16="http://schemas.microsoft.com/office/drawing/2014/main" id="{E9E1E432-DF4E-43CE-8BDA-2A31776B9181}"/>
              </a:ext>
            </a:extLst>
          </p:cNvPr>
          <p:cNvSpPr txBox="1"/>
          <p:nvPr/>
        </p:nvSpPr>
        <p:spPr>
          <a:xfrm>
            <a:off x="468640" y="6936366"/>
            <a:ext cx="1512559" cy="461665"/>
          </a:xfrm>
          <a:prstGeom prst="rect">
            <a:avLst/>
          </a:prstGeom>
          <a:solidFill>
            <a:schemeClr val="bg1">
              <a:lumMod val="95000"/>
            </a:schemeClr>
          </a:solidFill>
          <a:ln>
            <a:solidFill>
              <a:schemeClr val="tx1"/>
            </a:solidFill>
          </a:ln>
        </p:spPr>
        <p:txBody>
          <a:bodyPr wrap="square" rtlCol="0">
            <a:spAutoFit/>
          </a:bodyPr>
          <a:lstStyle/>
          <a:p>
            <a:r>
              <a:rPr lang="en-GB" sz="600" dirty="0">
                <a:hlinkClick r:id="rId2"/>
              </a:rPr>
              <a:t>UK Health Security Agency guidance on use of antiviral agents for the treatment and prophylaxis of seasonal influenza </a:t>
            </a:r>
            <a:r>
              <a:rPr lang="en-GB" sz="600" dirty="0"/>
              <a:t>(version 11, Nov 2021)</a:t>
            </a:r>
          </a:p>
        </p:txBody>
      </p:sp>
      <p:sp>
        <p:nvSpPr>
          <p:cNvPr id="106" name="TextBox 105">
            <a:extLst>
              <a:ext uri="{FF2B5EF4-FFF2-40B4-BE49-F238E27FC236}">
                <a16:creationId xmlns:a16="http://schemas.microsoft.com/office/drawing/2014/main" id="{C8835792-33B1-4F80-B52C-D95868420363}"/>
              </a:ext>
            </a:extLst>
          </p:cNvPr>
          <p:cNvSpPr txBox="1"/>
          <p:nvPr/>
        </p:nvSpPr>
        <p:spPr>
          <a:xfrm>
            <a:off x="468640" y="8159221"/>
            <a:ext cx="1512559" cy="276999"/>
          </a:xfrm>
          <a:prstGeom prst="rect">
            <a:avLst/>
          </a:prstGeom>
          <a:solidFill>
            <a:schemeClr val="bg1">
              <a:lumMod val="95000"/>
            </a:schemeClr>
          </a:solidFill>
          <a:ln>
            <a:solidFill>
              <a:schemeClr val="tx1"/>
            </a:solidFill>
          </a:ln>
        </p:spPr>
        <p:txBody>
          <a:bodyPr wrap="square" rtlCol="0">
            <a:spAutoFit/>
          </a:bodyPr>
          <a:lstStyle/>
          <a:p>
            <a:r>
              <a:rPr lang="en-GB" sz="600" dirty="0"/>
              <a:t>CAS Alert: Influenza Season 2019/20: Use of Antiviral Medicines (December 2019)</a:t>
            </a:r>
          </a:p>
        </p:txBody>
      </p:sp>
      <p:cxnSp>
        <p:nvCxnSpPr>
          <p:cNvPr id="109" name="Straight Arrow Connector 108">
            <a:extLst>
              <a:ext uri="{FF2B5EF4-FFF2-40B4-BE49-F238E27FC236}">
                <a16:creationId xmlns:a16="http://schemas.microsoft.com/office/drawing/2014/main" id="{9ACFD429-F755-4A0A-BBCA-FD7D24CA5E5A}"/>
              </a:ext>
            </a:extLst>
          </p:cNvPr>
          <p:cNvCxnSpPr>
            <a:cxnSpLocks/>
            <a:stCxn id="53" idx="2"/>
            <a:endCxn id="30" idx="0"/>
          </p:cNvCxnSpPr>
          <p:nvPr/>
        </p:nvCxnSpPr>
        <p:spPr>
          <a:xfrm>
            <a:off x="3425187" y="8299450"/>
            <a:ext cx="0" cy="197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BF34194A-69A4-4CCA-8D90-4D646678DCA2}"/>
              </a:ext>
            </a:extLst>
          </p:cNvPr>
          <p:cNvSpPr/>
          <p:nvPr/>
        </p:nvSpPr>
        <p:spPr>
          <a:xfrm>
            <a:off x="4716783" y="3378515"/>
            <a:ext cx="1783077" cy="2027875"/>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Care Home Enhanced Rapid Response Service (CHERRS) :</a:t>
            </a:r>
          </a:p>
          <a:p>
            <a:pPr marL="92075" marR="48260" lvl="0" indent="-92075">
              <a:lnSpc>
                <a:spcPct val="97000"/>
              </a:lnSpc>
              <a:spcBef>
                <a:spcPts val="175"/>
              </a:spcBef>
              <a:spcAft>
                <a:spcPts val="0"/>
              </a:spcAft>
              <a:buFont typeface="Arial" panose="020B0604020202020204" pitchFamily="34" charset="0"/>
              <a:buChar char="•"/>
            </a:pPr>
            <a:r>
              <a:rPr lang="en-US" sz="800" dirty="0">
                <a:latin typeface="Calibri" panose="020F0502020204030204" pitchFamily="34" charset="0"/>
                <a:ea typeface="Calibri" panose="020F0502020204030204" pitchFamily="34" charset="0"/>
              </a:rPr>
              <a:t>CHERRS is p</a:t>
            </a:r>
            <a:r>
              <a:rPr lang="en-US" sz="800" dirty="0">
                <a:effectLst/>
                <a:latin typeface="Calibri" panose="020F0502020204030204" pitchFamily="34" charset="0"/>
                <a:ea typeface="Calibri" panose="020F0502020204030204" pitchFamily="34" charset="0"/>
              </a:rPr>
              <a:t>rovide </a:t>
            </a:r>
            <a:r>
              <a:rPr lang="en-GB" sz="800" dirty="0">
                <a:effectLst/>
                <a:latin typeface="Calibri" panose="020F0502020204030204" pitchFamily="34" charset="0"/>
                <a:ea typeface="Calibri" panose="020F0502020204030204" pitchFamily="34" charset="0"/>
              </a:rPr>
              <a:t>by ELM GP federation and is provided into care homes 7days a week 8am -6pm including weekends and bank holidays. </a:t>
            </a:r>
          </a:p>
          <a:p>
            <a:pPr marL="92075" marR="48260" lvl="0" indent="-92075">
              <a:lnSpc>
                <a:spcPct val="97000"/>
              </a:lnSpc>
              <a:spcBef>
                <a:spcPts val="400"/>
              </a:spcBef>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rPr>
              <a:t>If CHERRS is unavailable the Out of Hours (OOH) Service is active between 6.30pm to 8am, seven days per week) and is contacted via NHS 111</a:t>
            </a:r>
          </a:p>
          <a:p>
            <a:pPr marL="92075" marR="48260" lvl="0" indent="-92075">
              <a:lnSpc>
                <a:spcPct val="97000"/>
              </a:lnSpc>
              <a:spcBef>
                <a:spcPts val="400"/>
              </a:spcBef>
              <a:spcAft>
                <a:spcPts val="0"/>
              </a:spcAft>
              <a:buFont typeface="Arial" panose="020B0604020202020204" pitchFamily="34" charset="0"/>
              <a:buChar char="•"/>
            </a:pPr>
            <a:r>
              <a:rPr lang="en-GB" sz="800" dirty="0">
                <a:solidFill>
                  <a:schemeClr val="tx1"/>
                </a:solidFill>
                <a:effectLst/>
                <a:latin typeface="Calibri" panose="020F0502020204030204" pitchFamily="34" charset="0"/>
                <a:ea typeface="Calibri" panose="020F0502020204030204" pitchFamily="34" charset="0"/>
              </a:rPr>
              <a:t>Aligned GP Practice services (8am to 6pm Monday-Friday). </a:t>
            </a:r>
          </a:p>
          <a:p>
            <a:pPr marR="48260" lvl="0">
              <a:lnSpc>
                <a:spcPct val="97000"/>
              </a:lnSpc>
              <a:spcBef>
                <a:spcPts val="175"/>
              </a:spcBef>
              <a:spcAft>
                <a:spcPts val="0"/>
              </a:spcAft>
            </a:pPr>
            <a:endParaRPr lang="en-US" sz="900" b="1" dirty="0">
              <a:effectLst/>
              <a:latin typeface="Calibri" panose="020F0502020204030204" pitchFamily="34" charset="0"/>
              <a:ea typeface="Calibri" panose="020F0502020204030204" pitchFamily="34" charset="0"/>
            </a:endParaRPr>
          </a:p>
        </p:txBody>
      </p:sp>
      <p:sp>
        <p:nvSpPr>
          <p:cNvPr id="113" name="Rectangle 112">
            <a:extLst>
              <a:ext uri="{FF2B5EF4-FFF2-40B4-BE49-F238E27FC236}">
                <a16:creationId xmlns:a16="http://schemas.microsoft.com/office/drawing/2014/main" id="{1B26A889-B528-4ABA-86E5-9634BDF77100}"/>
              </a:ext>
            </a:extLst>
          </p:cNvPr>
          <p:cNvSpPr/>
          <p:nvPr/>
        </p:nvSpPr>
        <p:spPr>
          <a:xfrm>
            <a:off x="4716777" y="6007102"/>
            <a:ext cx="1783077" cy="1407791"/>
          </a:xfrm>
          <a:prstGeom prst="rect">
            <a:avLst/>
          </a:prstGeom>
          <a:solidFill>
            <a:schemeClr val="accent6">
              <a:lumMod val="40000"/>
              <a:lumOff val="60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Community Pharmacy:</a:t>
            </a:r>
          </a:p>
          <a:p>
            <a:pPr marL="92075" lvl="0" indent="-92075">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Dispenses</a:t>
            </a:r>
            <a:r>
              <a:rPr lang="en-US" sz="900" spc="-10"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stock</a:t>
            </a:r>
            <a:endParaRPr lang="en-GB" sz="900" dirty="0">
              <a:latin typeface="Calibri" panose="020F0502020204030204" pitchFamily="34" charset="0"/>
              <a:ea typeface="Calibri" panose="020F0502020204030204" pitchFamily="34" charset="0"/>
            </a:endParaRPr>
          </a:p>
          <a:p>
            <a:pPr marL="92075" lvl="0" indent="-92075">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Facilitates delivery to care home</a:t>
            </a:r>
            <a:r>
              <a:rPr lang="en-US" sz="900" spc="-5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setting</a:t>
            </a:r>
            <a:endParaRPr lang="en-GB" sz="900" dirty="0">
              <a:latin typeface="Calibri" panose="020F0502020204030204" pitchFamily="34" charset="0"/>
              <a:ea typeface="Calibri" panose="020F0502020204030204" pitchFamily="34" charset="0"/>
            </a:endParaRPr>
          </a:p>
          <a:p>
            <a:pPr marL="92075" lvl="0" indent="-92075">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Use more than one community pharmacy if needed for</a:t>
            </a:r>
            <a:r>
              <a:rPr lang="en-US" sz="900" spc="-5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supply</a:t>
            </a:r>
            <a:endParaRPr lang="en-GB" sz="900" dirty="0">
              <a:latin typeface="Calibri" panose="020F0502020204030204" pitchFamily="34" charset="0"/>
              <a:ea typeface="Calibri" panose="020F0502020204030204" pitchFamily="34" charset="0"/>
            </a:endParaRPr>
          </a:p>
          <a:p>
            <a:pPr marL="88900" marR="0" lvl="0" indent="-88900" algn="l" defTabSz="457200" rtl="0" eaLnBrk="1" fontAlgn="auto" latinLnBrk="0" hangingPunct="1">
              <a:lnSpc>
                <a:spcPct val="100000"/>
              </a:lnSpc>
              <a:spcBef>
                <a:spcPts val="0"/>
              </a:spcBef>
              <a:spcAft>
                <a:spcPts val="0"/>
              </a:spcAft>
              <a:buClrTx/>
              <a:buSzPts val="800"/>
              <a:buFont typeface="Arial" panose="020B0604020202020204" pitchFamily="34" charset="0"/>
              <a:buChar char="•"/>
              <a:tabLst>
                <a:tab pos="78105" algn="l"/>
              </a:tabLst>
              <a:defRPr/>
            </a:pPr>
            <a:r>
              <a:rPr lang="en-US" sz="900" dirty="0">
                <a:effectLst/>
                <a:latin typeface="Calibri" panose="020F0502020204030204" pitchFamily="34" charset="0"/>
                <a:ea typeface="Calibri" panose="020F0502020204030204" pitchFamily="34" charset="0"/>
              </a:rPr>
              <a:t>List of pharmacies holding</a:t>
            </a:r>
            <a:r>
              <a:rPr lang="en-US" sz="900" spc="-8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emergency AV stock available from </a:t>
            </a:r>
            <a:r>
              <a:rPr kumimoji="0" lang="en-US" sz="900" b="1" i="0" u="sng"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mn-cs"/>
                <a:hlinkClick r:id="rId3"/>
              </a:rPr>
              <a:t>medicines.necsu.nhs.uk</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cxnSp>
        <p:nvCxnSpPr>
          <p:cNvPr id="115" name="Connector: Elbow 114">
            <a:extLst>
              <a:ext uri="{FF2B5EF4-FFF2-40B4-BE49-F238E27FC236}">
                <a16:creationId xmlns:a16="http://schemas.microsoft.com/office/drawing/2014/main" id="{1DFCF7D0-7768-4AD0-A588-3BA89BF3D53B}"/>
              </a:ext>
            </a:extLst>
          </p:cNvPr>
          <p:cNvCxnSpPr>
            <a:cxnSpLocks/>
            <a:stCxn id="113" idx="0"/>
          </p:cNvCxnSpPr>
          <p:nvPr/>
        </p:nvCxnSpPr>
        <p:spPr>
          <a:xfrm rot="16200000" flipV="1">
            <a:off x="4911226" y="5310012"/>
            <a:ext cx="407968" cy="986212"/>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21" name="Rectangle 120">
            <a:extLst>
              <a:ext uri="{FF2B5EF4-FFF2-40B4-BE49-F238E27FC236}">
                <a16:creationId xmlns:a16="http://schemas.microsoft.com/office/drawing/2014/main" id="{044CEB7E-DBDE-4311-8849-38C580652BB5}"/>
              </a:ext>
            </a:extLst>
          </p:cNvPr>
          <p:cNvSpPr/>
          <p:nvPr/>
        </p:nvSpPr>
        <p:spPr>
          <a:xfrm>
            <a:off x="4716783" y="7607616"/>
            <a:ext cx="1783077" cy="1575083"/>
          </a:xfrm>
          <a:prstGeom prst="rect">
            <a:avLst/>
          </a:prstGeom>
          <a:solidFill>
            <a:schemeClr val="accent2">
              <a:lumMod val="40000"/>
              <a:lumOff val="60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spcBef>
                <a:spcPts val="600"/>
              </a:spcBef>
            </a:pPr>
            <a:r>
              <a:rPr lang="en-GB" sz="900" b="1" dirty="0">
                <a:solidFill>
                  <a:schemeClr val="tx1"/>
                </a:solidFill>
              </a:rPr>
              <a:t>Exceptional circumstances </a:t>
            </a:r>
            <a:r>
              <a:rPr lang="en-GB" sz="800" dirty="0">
                <a:solidFill>
                  <a:schemeClr val="tx1"/>
                </a:solidFill>
              </a:rPr>
              <a:t>which require the use of PHE antiviral stock e.g., not enough local community pharmacy stock</a:t>
            </a:r>
          </a:p>
          <a:p>
            <a:pPr marL="88900" indent="-88900">
              <a:spcBef>
                <a:spcPts val="400"/>
              </a:spcBef>
              <a:buFont typeface="Arial" panose="020B0604020202020204" pitchFamily="34" charset="0"/>
              <a:buChar char="•"/>
            </a:pPr>
            <a:r>
              <a:rPr lang="en-GB" sz="800" dirty="0">
                <a:solidFill>
                  <a:schemeClr val="tx1"/>
                </a:solidFill>
              </a:rPr>
              <a:t>HPT Consultant contact Acute Trust pharmacy holding PHE antiviral stock and authorises release for the outbreak</a:t>
            </a:r>
          </a:p>
          <a:p>
            <a:pPr marL="88900" indent="-88900">
              <a:spcBef>
                <a:spcPts val="400"/>
              </a:spcBef>
              <a:buFont typeface="Arial" panose="020B0604020202020204" pitchFamily="34" charset="0"/>
              <a:buChar char="•"/>
            </a:pPr>
            <a:r>
              <a:rPr lang="en-GB" sz="800" dirty="0">
                <a:solidFill>
                  <a:schemeClr val="tx1"/>
                </a:solidFill>
              </a:rPr>
              <a:t>HPT inform Tees Valley ICB and or clinician where to fax or send prescription</a:t>
            </a:r>
          </a:p>
        </p:txBody>
      </p:sp>
      <p:cxnSp>
        <p:nvCxnSpPr>
          <p:cNvPr id="11" name="Connector: Elbow 10">
            <a:extLst>
              <a:ext uri="{FF2B5EF4-FFF2-40B4-BE49-F238E27FC236}">
                <a16:creationId xmlns:a16="http://schemas.microsoft.com/office/drawing/2014/main" id="{3F88A470-D42F-48EA-B1C8-E34846C30DF8}"/>
              </a:ext>
            </a:extLst>
          </p:cNvPr>
          <p:cNvCxnSpPr>
            <a:cxnSpLocks/>
            <a:stCxn id="53" idx="3"/>
            <a:endCxn id="113" idx="1"/>
          </p:cNvCxnSpPr>
          <p:nvPr/>
        </p:nvCxnSpPr>
        <p:spPr>
          <a:xfrm flipV="1">
            <a:off x="4415787" y="6710998"/>
            <a:ext cx="300990" cy="1351676"/>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0FFDC69E-D38C-40E0-8D11-2CBF93378DC4}"/>
              </a:ext>
            </a:extLst>
          </p:cNvPr>
          <p:cNvSpPr txBox="1"/>
          <p:nvPr/>
        </p:nvSpPr>
        <p:spPr>
          <a:xfrm>
            <a:off x="473085" y="7507650"/>
            <a:ext cx="1512559" cy="553998"/>
          </a:xfrm>
          <a:prstGeom prst="rect">
            <a:avLst/>
          </a:prstGeom>
          <a:solidFill>
            <a:schemeClr val="bg1">
              <a:lumMod val="95000"/>
            </a:schemeClr>
          </a:solidFill>
          <a:ln>
            <a:solidFill>
              <a:schemeClr val="tx1"/>
            </a:solidFill>
          </a:ln>
        </p:spPr>
        <p:txBody>
          <a:bodyPr wrap="square" rtlCol="0">
            <a:spAutoFit/>
          </a:bodyPr>
          <a:lstStyle/>
          <a:p>
            <a:r>
              <a:rPr lang="en-GB" sz="600" dirty="0">
                <a:hlinkClick r:id="" action="ppaction://noaction"/>
              </a:rPr>
              <a:t>Guidelines for PHE health protection </a:t>
            </a:r>
          </a:p>
          <a:p>
            <a:r>
              <a:rPr lang="en-GB" sz="600" dirty="0">
                <a:hlinkClick r:id="" action="ppaction://noaction"/>
              </a:rPr>
              <a:t>teams on the management of </a:t>
            </a:r>
          </a:p>
          <a:p>
            <a:r>
              <a:rPr lang="en-GB" sz="600" dirty="0">
                <a:hlinkClick r:id="" action="ppaction://noaction"/>
              </a:rPr>
              <a:t>outbreaks of influenza-like illness (ILI)</a:t>
            </a:r>
          </a:p>
          <a:p>
            <a:r>
              <a:rPr lang="en-GB" sz="600" dirty="0">
                <a:hlinkClick r:id="" action="ppaction://noaction"/>
              </a:rPr>
              <a:t>in care homes</a:t>
            </a:r>
            <a:endParaRPr lang="en-GB" sz="600" dirty="0"/>
          </a:p>
          <a:p>
            <a:r>
              <a:rPr lang="en-GB" sz="600" dirty="0"/>
              <a:t>(Version 5.0 November 2020)</a:t>
            </a:r>
          </a:p>
        </p:txBody>
      </p:sp>
    </p:spTree>
    <p:extLst>
      <p:ext uri="{BB962C8B-B14F-4D97-AF65-F5344CB8AC3E}">
        <p14:creationId xmlns:p14="http://schemas.microsoft.com/office/powerpoint/2010/main" val="588588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90C7DE6-3155-4870-A51B-AB474E3A304F}"/>
              </a:ext>
            </a:extLst>
          </p:cNvPr>
          <p:cNvSpPr>
            <a:spLocks noGrp="1"/>
          </p:cNvSpPr>
          <p:nvPr>
            <p:ph type="subTitle" idx="1"/>
          </p:nvPr>
        </p:nvSpPr>
        <p:spPr>
          <a:xfrm>
            <a:off x="358140" y="182880"/>
            <a:ext cx="6141720" cy="529426"/>
          </a:xfrm>
        </p:spPr>
        <p:txBody>
          <a:bodyPr>
            <a:normAutofit fontScale="55000" lnSpcReduction="20000"/>
          </a:bodyPr>
          <a:lstStyle/>
          <a:p>
            <a:pPr marL="0" marR="0" lvl="0" indent="0" algn="ctr" defTabSz="685800" rtl="0" eaLnBrk="1" fontAlgn="auto" latinLnBrk="0" hangingPunct="1">
              <a:lnSpc>
                <a:spcPct val="90000"/>
              </a:lnSpc>
              <a:spcBef>
                <a:spcPts val="400"/>
              </a:spcBef>
              <a:spcAft>
                <a:spcPts val="0"/>
              </a:spcAft>
              <a:buClrTx/>
              <a:buSzTx/>
              <a:buFont typeface="Arial" panose="020B0604020202020204" pitchFamily="34" charset="0"/>
              <a:buNone/>
              <a:tabLst/>
              <a:defRPr/>
            </a:pPr>
            <a:r>
              <a:rPr kumimoji="0" lang="en-GB" sz="3300" b="1" i="0" u="none" strike="noStrike" kern="1200" cap="none" spc="0" normalizeH="0" baseline="0" noProof="0" dirty="0">
                <a:ln>
                  <a:noFill/>
                </a:ln>
                <a:solidFill>
                  <a:prstClr val="black"/>
                </a:solidFill>
                <a:effectLst/>
                <a:uLnTx/>
                <a:uFillTx/>
                <a:latin typeface="Calibri" panose="020F0502020204030204"/>
                <a:ea typeface="+mn-ea"/>
                <a:cs typeface="+mn-cs"/>
              </a:rPr>
              <a:t>During Flu Season</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 - </a:t>
            </a:r>
            <a:r>
              <a:rPr lang="en-GB" sz="2800" b="1" dirty="0"/>
              <a:t>Treatment of suspected or confirmed influenza </a:t>
            </a:r>
          </a:p>
          <a:p>
            <a:pPr>
              <a:spcBef>
                <a:spcPts val="400"/>
              </a:spcBef>
            </a:pP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(Please refer to the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definitions</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Table 2</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when using this algorithm)</a:t>
            </a:r>
            <a:endParaRPr lang="en-GB" sz="2800" b="1" dirty="0"/>
          </a:p>
        </p:txBody>
      </p:sp>
      <p:sp>
        <p:nvSpPr>
          <p:cNvPr id="6" name="Rectangle 5">
            <a:extLst>
              <a:ext uri="{FF2B5EF4-FFF2-40B4-BE49-F238E27FC236}">
                <a16:creationId xmlns:a16="http://schemas.microsoft.com/office/drawing/2014/main" id="{1B773A65-9920-4EB1-880F-873CA0D8B8CC}"/>
              </a:ext>
            </a:extLst>
          </p:cNvPr>
          <p:cNvSpPr/>
          <p:nvPr/>
        </p:nvSpPr>
        <p:spPr>
          <a:xfrm>
            <a:off x="1152524" y="782776"/>
            <a:ext cx="4572001" cy="331014"/>
          </a:xfrm>
          <a:prstGeom prst="rect">
            <a:avLst/>
          </a:prstGeom>
          <a:solidFill>
            <a:schemeClr val="bg1">
              <a:lumMod val="95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400" b="1" dirty="0">
                <a:solidFill>
                  <a:schemeClr val="tx1"/>
                </a:solidFill>
              </a:rPr>
              <a:t>Suspected or confirmed influenza</a:t>
            </a:r>
            <a:r>
              <a:rPr lang="en-GB" sz="1400" b="1" baseline="30000" dirty="0">
                <a:solidFill>
                  <a:schemeClr val="tx1"/>
                </a:solidFill>
              </a:rPr>
              <a:t>1</a:t>
            </a:r>
          </a:p>
        </p:txBody>
      </p:sp>
      <p:sp>
        <p:nvSpPr>
          <p:cNvPr id="7" name="Rectangle 6">
            <a:extLst>
              <a:ext uri="{FF2B5EF4-FFF2-40B4-BE49-F238E27FC236}">
                <a16:creationId xmlns:a16="http://schemas.microsoft.com/office/drawing/2014/main" id="{5F0F9074-07B6-42C4-8EF5-C51A169749B4}"/>
              </a:ext>
            </a:extLst>
          </p:cNvPr>
          <p:cNvSpPr/>
          <p:nvPr/>
        </p:nvSpPr>
        <p:spPr>
          <a:xfrm>
            <a:off x="920115" y="1444585"/>
            <a:ext cx="1882142" cy="309225"/>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Uncomplicated</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806D9AC-BE78-40D8-A39C-0B57EA3396DA}"/>
              </a:ext>
            </a:extLst>
          </p:cNvPr>
          <p:cNvSpPr/>
          <p:nvPr/>
        </p:nvSpPr>
        <p:spPr>
          <a:xfrm>
            <a:off x="4429125" y="1458221"/>
            <a:ext cx="1956437" cy="309225"/>
          </a:xfrm>
          <a:prstGeom prst="rect">
            <a:avLst/>
          </a:prstGeom>
          <a:solidFill>
            <a:schemeClr val="accent2">
              <a:lumMod val="20000"/>
              <a:lumOff val="80000"/>
            </a:schemeClr>
          </a:solidFill>
          <a:ln w="127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t>Complicated </a:t>
            </a:r>
            <a:r>
              <a:rPr lang="en-GB" sz="1200" baseline="30000" dirty="0"/>
              <a:t>2</a:t>
            </a:r>
          </a:p>
        </p:txBody>
      </p:sp>
      <p:cxnSp>
        <p:nvCxnSpPr>
          <p:cNvPr id="24" name="Straight Arrow Connector 23">
            <a:extLst>
              <a:ext uri="{FF2B5EF4-FFF2-40B4-BE49-F238E27FC236}">
                <a16:creationId xmlns:a16="http://schemas.microsoft.com/office/drawing/2014/main" id="{DFD1E96F-9FE6-41B1-8D29-4BDD214B21FF}"/>
              </a:ext>
            </a:extLst>
          </p:cNvPr>
          <p:cNvCxnSpPr>
            <a:cxnSpLocks/>
            <a:endCxn id="86" idx="0"/>
          </p:cNvCxnSpPr>
          <p:nvPr/>
        </p:nvCxnSpPr>
        <p:spPr>
          <a:xfrm>
            <a:off x="3751897" y="2806635"/>
            <a:ext cx="0" cy="2816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49964E06-B182-4DF8-978D-0E2AA0254502}"/>
              </a:ext>
            </a:extLst>
          </p:cNvPr>
          <p:cNvCxnSpPr>
            <a:cxnSpLocks/>
            <a:endCxn id="71" idx="0"/>
          </p:cNvCxnSpPr>
          <p:nvPr/>
        </p:nvCxnSpPr>
        <p:spPr>
          <a:xfrm>
            <a:off x="2578416" y="2806635"/>
            <a:ext cx="0" cy="2715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E347A676-E1A4-41C2-830F-1DB3E289A14F}"/>
              </a:ext>
            </a:extLst>
          </p:cNvPr>
          <p:cNvSpPr/>
          <p:nvPr/>
        </p:nvSpPr>
        <p:spPr>
          <a:xfrm>
            <a:off x="285115" y="8534399"/>
            <a:ext cx="6315710" cy="1237147"/>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800" dirty="0"/>
              <a:t>1 (For treatment of suspected or confirmed oseltamivir-resistant influenza, see section </a:t>
            </a:r>
            <a:r>
              <a:rPr lang="en-GB" sz="800" dirty="0">
                <a:hlinkClick r:id="rId4"/>
              </a:rPr>
              <a:t>2.3.3</a:t>
            </a:r>
            <a:r>
              <a:rPr lang="en-GB" sz="800" dirty="0"/>
              <a:t>. )</a:t>
            </a:r>
          </a:p>
          <a:p>
            <a:pPr>
              <a:spcBef>
                <a:spcPts val="200"/>
              </a:spcBef>
              <a:spcAft>
                <a:spcPts val="200"/>
              </a:spcAft>
            </a:pPr>
            <a:r>
              <a:rPr lang="en-GB" sz="800" dirty="0"/>
              <a:t>2 (For treatment of complicated influenza, see </a:t>
            </a:r>
            <a:r>
              <a:rPr lang="en-GB" sz="800" dirty="0">
                <a:hlinkClick r:id="rId3"/>
              </a:rPr>
              <a:t>section 2.2</a:t>
            </a:r>
            <a:r>
              <a:rPr lang="en-GB" sz="800" dirty="0"/>
              <a:t>, including details of when to use second line treatment. )</a:t>
            </a:r>
          </a:p>
          <a:p>
            <a:pPr>
              <a:spcBef>
                <a:spcPts val="200"/>
              </a:spcBef>
              <a:spcAft>
                <a:spcPts val="200"/>
              </a:spcAft>
            </a:pPr>
            <a:r>
              <a:rPr lang="en-GB" sz="800" dirty="0"/>
              <a:t>3 (Where possible, patients who have good respiratory function despite their illness, can use the </a:t>
            </a:r>
            <a:r>
              <a:rPr lang="en-GB" sz="800" dirty="0" err="1"/>
              <a:t>Diskhaler</a:t>
            </a:r>
            <a:r>
              <a:rPr lang="en-GB" sz="800" dirty="0"/>
              <a:t>® . Inhaled zanamivir via </a:t>
            </a:r>
            <a:r>
              <a:rPr lang="en-GB" sz="800" dirty="0" err="1"/>
              <a:t>Diskhaler</a:t>
            </a:r>
            <a:r>
              <a:rPr lang="en-GB" sz="800" dirty="0"/>
              <a:t>® may not be an effective delivery route in some patients, including those unable to administer the </a:t>
            </a:r>
            <a:r>
              <a:rPr lang="en-GB" sz="800" dirty="0" err="1"/>
              <a:t>Diskhaler</a:t>
            </a:r>
            <a:r>
              <a:rPr lang="en-GB" sz="800" dirty="0"/>
              <a:t>® and patients with severe underlying respiratory disease. It is not licensed for use in children less than 5 years. The powder preparation for the </a:t>
            </a:r>
            <a:r>
              <a:rPr lang="en-GB" sz="800" dirty="0" err="1"/>
              <a:t>Diskhaler</a:t>
            </a:r>
            <a:r>
              <a:rPr lang="en-GB" sz="800" dirty="0"/>
              <a:t>® should NEVER be made into nebuliser solution or administered to a mechanically ventilated patient. Clinical scenarios where IV zanamivir may be appropriate are described in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see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section 2.2</a:t>
            </a:r>
            <a:r>
              <a:rPr lang="en-GB" sz="800" dirty="0"/>
              <a:t>.)</a:t>
            </a:r>
            <a:endParaRPr lang="en-GB" sz="700" dirty="0"/>
          </a:p>
          <a:p>
            <a:pPr>
              <a:spcBef>
                <a:spcPts val="200"/>
              </a:spcBef>
              <a:spcAft>
                <a:spcPts val="200"/>
              </a:spcAft>
            </a:pPr>
            <a:r>
              <a:rPr lang="en-GB" sz="700" dirty="0"/>
              <a:t>* (In flu season’ defined as when notification received from Chief Medical Officer for England that antivirals can be prescribed).</a:t>
            </a:r>
          </a:p>
          <a:p>
            <a:pPr>
              <a:spcBef>
                <a:spcPts val="200"/>
              </a:spcBef>
              <a:spcAft>
                <a:spcPts val="200"/>
              </a:spcAft>
            </a:pPr>
            <a:endParaRPr lang="en-GB" sz="900" dirty="0"/>
          </a:p>
        </p:txBody>
      </p:sp>
      <p:cxnSp>
        <p:nvCxnSpPr>
          <p:cNvPr id="64" name="Straight Arrow Connector 63">
            <a:extLst>
              <a:ext uri="{FF2B5EF4-FFF2-40B4-BE49-F238E27FC236}">
                <a16:creationId xmlns:a16="http://schemas.microsoft.com/office/drawing/2014/main" id="{2ABAAFDD-3EFB-40B6-940E-3B671C86880C}"/>
              </a:ext>
            </a:extLst>
          </p:cNvPr>
          <p:cNvCxnSpPr>
            <a:cxnSpLocks/>
            <a:stCxn id="59" idx="2"/>
            <a:endCxn id="112" idx="0"/>
          </p:cNvCxnSpPr>
          <p:nvPr/>
        </p:nvCxnSpPr>
        <p:spPr>
          <a:xfrm>
            <a:off x="1037272" y="2272537"/>
            <a:ext cx="0" cy="2522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BF34194A-69A4-4CCA-8D90-4D646678DCA2}"/>
              </a:ext>
            </a:extLst>
          </p:cNvPr>
          <p:cNvSpPr/>
          <p:nvPr/>
        </p:nvSpPr>
        <p:spPr>
          <a:xfrm>
            <a:off x="354332" y="2524829"/>
            <a:ext cx="1365880" cy="1532821"/>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b="1" dirty="0"/>
              <a:t>No treatment</a:t>
            </a:r>
          </a:p>
          <a:p>
            <a:pPr algn="ctr">
              <a:spcBef>
                <a:spcPts val="200"/>
              </a:spcBef>
              <a:spcAft>
                <a:spcPts val="200"/>
              </a:spcAft>
            </a:pPr>
            <a:r>
              <a:rPr lang="en-GB" sz="1200" dirty="0">
                <a:effectLst/>
                <a:ea typeface="Calibri" panose="020F0502020204030204" pitchFamily="34" charset="0"/>
              </a:rPr>
              <a:t>OR</a:t>
            </a:r>
          </a:p>
          <a:p>
            <a:pPr algn="ctr">
              <a:spcBef>
                <a:spcPts val="200"/>
              </a:spcBef>
              <a:spcAft>
                <a:spcPts val="200"/>
              </a:spcAft>
            </a:pPr>
            <a:r>
              <a:rPr lang="en-GB" sz="1400" b="1" dirty="0">
                <a:ea typeface="Calibri" panose="020F0502020204030204" pitchFamily="34" charset="0"/>
              </a:rPr>
              <a:t>Oseltamivir PO</a:t>
            </a:r>
          </a:p>
          <a:p>
            <a:pPr>
              <a:spcBef>
                <a:spcPts val="200"/>
              </a:spcBef>
              <a:spcAft>
                <a:spcPts val="200"/>
              </a:spcAft>
            </a:pPr>
            <a:r>
              <a:rPr lang="en-GB" sz="1100" dirty="0">
                <a:effectLst/>
                <a:ea typeface="Calibri" panose="020F0502020204030204" pitchFamily="34" charset="0"/>
              </a:rPr>
              <a:t>If physician feels patient is at serious risk of developing complications</a:t>
            </a:r>
            <a:endParaRPr lang="en-US" sz="1100" dirty="0">
              <a:effectLst/>
              <a:ea typeface="Calibri" panose="020F0502020204030204" pitchFamily="34" charset="0"/>
            </a:endParaRPr>
          </a:p>
        </p:txBody>
      </p:sp>
      <p:sp>
        <p:nvSpPr>
          <p:cNvPr id="59" name="Rectangle 58">
            <a:extLst>
              <a:ext uri="{FF2B5EF4-FFF2-40B4-BE49-F238E27FC236}">
                <a16:creationId xmlns:a16="http://schemas.microsoft.com/office/drawing/2014/main" id="{F838BF93-4396-4567-8C3D-37ACA6A664CF}"/>
              </a:ext>
            </a:extLst>
          </p:cNvPr>
          <p:cNvSpPr/>
          <p:nvPr/>
        </p:nvSpPr>
        <p:spPr>
          <a:xfrm>
            <a:off x="354329" y="1971679"/>
            <a:ext cx="1365886" cy="300858"/>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Previously healthy</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61" name="Rectangle 60">
            <a:extLst>
              <a:ext uri="{FF2B5EF4-FFF2-40B4-BE49-F238E27FC236}">
                <a16:creationId xmlns:a16="http://schemas.microsoft.com/office/drawing/2014/main" id="{4B255FFE-7CC3-4D12-B1FB-CECF741890BD}"/>
              </a:ext>
            </a:extLst>
          </p:cNvPr>
          <p:cNvSpPr/>
          <p:nvPr/>
        </p:nvSpPr>
        <p:spPr>
          <a:xfrm>
            <a:off x="1937385" y="1971677"/>
            <a:ext cx="2129788" cy="300859"/>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 risk group</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cxnSp>
        <p:nvCxnSpPr>
          <p:cNvPr id="44" name="Straight Connector 43">
            <a:extLst>
              <a:ext uri="{FF2B5EF4-FFF2-40B4-BE49-F238E27FC236}">
                <a16:creationId xmlns:a16="http://schemas.microsoft.com/office/drawing/2014/main" id="{0E379B5E-CDE9-4E65-8323-4307BEEC964C}"/>
              </a:ext>
            </a:extLst>
          </p:cNvPr>
          <p:cNvCxnSpPr>
            <a:cxnSpLocks/>
            <a:endCxn id="59" idx="0"/>
          </p:cNvCxnSpPr>
          <p:nvPr/>
        </p:nvCxnSpPr>
        <p:spPr>
          <a:xfrm>
            <a:off x="1037272" y="1753810"/>
            <a:ext cx="0" cy="217869"/>
          </a:xfrm>
          <a:prstGeom prst="line">
            <a:avLst/>
          </a:prstGeom>
          <a:ln w="12700"/>
        </p:spPr>
        <p:style>
          <a:lnRef idx="1">
            <a:schemeClr val="dk1"/>
          </a:lnRef>
          <a:fillRef idx="0">
            <a:schemeClr val="dk1"/>
          </a:fillRef>
          <a:effectRef idx="0">
            <a:schemeClr val="dk1"/>
          </a:effectRef>
          <a:fontRef idx="minor">
            <a:schemeClr val="tx1"/>
          </a:fontRef>
        </p:style>
      </p:cxnSp>
      <p:cxnSp>
        <p:nvCxnSpPr>
          <p:cNvPr id="67" name="Straight Connector 66">
            <a:extLst>
              <a:ext uri="{FF2B5EF4-FFF2-40B4-BE49-F238E27FC236}">
                <a16:creationId xmlns:a16="http://schemas.microsoft.com/office/drawing/2014/main" id="{6702C772-B726-4A5B-8F19-8E3F5AD127A4}"/>
              </a:ext>
            </a:extLst>
          </p:cNvPr>
          <p:cNvCxnSpPr>
            <a:cxnSpLocks/>
          </p:cNvCxnSpPr>
          <p:nvPr/>
        </p:nvCxnSpPr>
        <p:spPr>
          <a:xfrm>
            <a:off x="2537460" y="1753810"/>
            <a:ext cx="0" cy="217867"/>
          </a:xfrm>
          <a:prstGeom prst="line">
            <a:avLst/>
          </a:prstGeom>
          <a:ln w="12700"/>
        </p:spPr>
        <p:style>
          <a:lnRef idx="1">
            <a:schemeClr val="dk1"/>
          </a:lnRef>
          <a:fillRef idx="0">
            <a:schemeClr val="dk1"/>
          </a:fillRef>
          <a:effectRef idx="0">
            <a:schemeClr val="dk1"/>
          </a:effectRef>
          <a:fontRef idx="minor">
            <a:schemeClr val="tx1"/>
          </a:fontRef>
        </p:style>
      </p:cxnSp>
      <p:sp>
        <p:nvSpPr>
          <p:cNvPr id="68" name="Rectangle 67">
            <a:extLst>
              <a:ext uri="{FF2B5EF4-FFF2-40B4-BE49-F238E27FC236}">
                <a16:creationId xmlns:a16="http://schemas.microsoft.com/office/drawing/2014/main" id="{2E84290B-65BF-4908-8833-FD31C38AAFAB}"/>
              </a:ext>
            </a:extLst>
          </p:cNvPr>
          <p:cNvSpPr/>
          <p:nvPr/>
        </p:nvSpPr>
        <p:spPr>
          <a:xfrm>
            <a:off x="4429125" y="1964475"/>
            <a:ext cx="1956437" cy="366318"/>
          </a:xfrm>
          <a:prstGeom prst="rect">
            <a:avLst/>
          </a:prstGeom>
          <a:solidFill>
            <a:schemeClr val="accent2">
              <a:lumMod val="20000"/>
              <a:lumOff val="80000"/>
            </a:schemeClr>
          </a:solidFill>
          <a:ln w="127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t>Severely immunosuppressed?</a:t>
            </a:r>
          </a:p>
        </p:txBody>
      </p:sp>
      <p:sp>
        <p:nvSpPr>
          <p:cNvPr id="70" name="Rectangle 69">
            <a:extLst>
              <a:ext uri="{FF2B5EF4-FFF2-40B4-BE49-F238E27FC236}">
                <a16:creationId xmlns:a16="http://schemas.microsoft.com/office/drawing/2014/main" id="{13EFD70F-3F53-4E4B-A4D9-90341650F4E8}"/>
              </a:ext>
            </a:extLst>
          </p:cNvPr>
          <p:cNvSpPr/>
          <p:nvPr/>
        </p:nvSpPr>
        <p:spPr>
          <a:xfrm>
            <a:off x="1937383" y="2516570"/>
            <a:ext cx="2129792" cy="280505"/>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Severely immunosuppressed?</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71" name="Rectangle 70">
            <a:extLst>
              <a:ext uri="{FF2B5EF4-FFF2-40B4-BE49-F238E27FC236}">
                <a16:creationId xmlns:a16="http://schemas.microsoft.com/office/drawing/2014/main" id="{149D5D3A-79E0-4170-8FFF-4C3C8D3FA0E5}"/>
              </a:ext>
            </a:extLst>
          </p:cNvPr>
          <p:cNvSpPr/>
          <p:nvPr/>
        </p:nvSpPr>
        <p:spPr>
          <a:xfrm>
            <a:off x="1937383" y="3078165"/>
            <a:ext cx="1282066" cy="975147"/>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pPr>
            <a:r>
              <a:rPr lang="en-GB" sz="1400" dirty="0"/>
              <a:t>NO:</a:t>
            </a:r>
          </a:p>
          <a:p>
            <a:pPr algn="ctr">
              <a:spcAft>
                <a:spcPts val="200"/>
              </a:spcAft>
            </a:pPr>
            <a:r>
              <a:rPr lang="en-GB" sz="1200" b="1" dirty="0">
                <a:ea typeface="Calibri" panose="020F0502020204030204" pitchFamily="34" charset="0"/>
              </a:rPr>
              <a:t>Oseltamivir PO </a:t>
            </a:r>
            <a:r>
              <a:rPr lang="en-GB" sz="1100" dirty="0">
                <a:ea typeface="Calibri" panose="020F0502020204030204" pitchFamily="34" charset="0"/>
              </a:rPr>
              <a:t>w</a:t>
            </a:r>
            <a:r>
              <a:rPr lang="en-GB" sz="1100" dirty="0">
                <a:effectLst/>
                <a:ea typeface="Calibri" panose="020F0502020204030204" pitchFamily="34" charset="0"/>
              </a:rPr>
              <a:t>ithin 48 hours of onset, or later at clinical discretion</a:t>
            </a:r>
            <a:endParaRPr lang="en-US" sz="1100" dirty="0">
              <a:effectLst/>
              <a:ea typeface="Calibri" panose="020F0502020204030204" pitchFamily="34" charset="0"/>
            </a:endParaRPr>
          </a:p>
        </p:txBody>
      </p:sp>
      <p:cxnSp>
        <p:nvCxnSpPr>
          <p:cNvPr id="48" name="Connector: Elbow 47">
            <a:extLst>
              <a:ext uri="{FF2B5EF4-FFF2-40B4-BE49-F238E27FC236}">
                <a16:creationId xmlns:a16="http://schemas.microsoft.com/office/drawing/2014/main" id="{80291ED6-BB94-4885-9CEC-89DD7B159774}"/>
              </a:ext>
            </a:extLst>
          </p:cNvPr>
          <p:cNvCxnSpPr>
            <a:cxnSpLocks/>
            <a:stCxn id="6" idx="2"/>
            <a:endCxn id="8" idx="0"/>
          </p:cNvCxnSpPr>
          <p:nvPr/>
        </p:nvCxnSpPr>
        <p:spPr>
          <a:xfrm rot="16200000" flipH="1">
            <a:off x="4250719" y="301595"/>
            <a:ext cx="344431" cy="1968819"/>
          </a:xfrm>
          <a:prstGeom prst="bentConnector3">
            <a:avLst>
              <a:gd name="adj1" fmla="val 47788"/>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3140AE0B-F29F-4526-88F3-8DAAA76CC8D2}"/>
              </a:ext>
            </a:extLst>
          </p:cNvPr>
          <p:cNvCxnSpPr>
            <a:cxnSpLocks/>
            <a:stCxn id="6" idx="2"/>
            <a:endCxn id="7" idx="0"/>
          </p:cNvCxnSpPr>
          <p:nvPr/>
        </p:nvCxnSpPr>
        <p:spPr>
          <a:xfrm rot="5400000">
            <a:off x="2484459" y="490518"/>
            <a:ext cx="330795" cy="1577339"/>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3694CD02-5257-40A3-992E-EE8EB51340E1}"/>
              </a:ext>
            </a:extLst>
          </p:cNvPr>
          <p:cNvSpPr/>
          <p:nvPr/>
        </p:nvSpPr>
        <p:spPr>
          <a:xfrm>
            <a:off x="3436620" y="3088311"/>
            <a:ext cx="630554" cy="804431"/>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t>YES:</a:t>
            </a:r>
          </a:p>
          <a:p>
            <a:pPr algn="ctr">
              <a:spcBef>
                <a:spcPts val="200"/>
              </a:spcBef>
              <a:spcAft>
                <a:spcPts val="200"/>
              </a:spcAft>
            </a:pPr>
            <a:r>
              <a:rPr lang="en-GB" sz="1100" dirty="0">
                <a:effectLst/>
                <a:ea typeface="Calibri" panose="020F0502020204030204" pitchFamily="34" charset="0"/>
              </a:rPr>
              <a:t>See </a:t>
            </a:r>
          </a:p>
          <a:p>
            <a:pPr algn="ctr">
              <a:spcAft>
                <a:spcPts val="200"/>
              </a:spcAft>
            </a:pPr>
            <a:r>
              <a:rPr lang="en-GB" sz="1100" dirty="0">
                <a:effectLst/>
                <a:ea typeface="Calibri" panose="020F0502020204030204" pitchFamily="34" charset="0"/>
                <a:hlinkClick r:id="rId5"/>
              </a:rPr>
              <a:t>Table 2</a:t>
            </a:r>
            <a:endParaRPr lang="en-US" sz="1100" dirty="0">
              <a:effectLst/>
              <a:ea typeface="Calibri" panose="020F0502020204030204" pitchFamily="34" charset="0"/>
            </a:endParaRPr>
          </a:p>
        </p:txBody>
      </p:sp>
      <p:cxnSp>
        <p:nvCxnSpPr>
          <p:cNvPr id="96" name="Straight Connector 95">
            <a:extLst>
              <a:ext uri="{FF2B5EF4-FFF2-40B4-BE49-F238E27FC236}">
                <a16:creationId xmlns:a16="http://schemas.microsoft.com/office/drawing/2014/main" id="{1E49FFB6-0ABC-4174-A454-5CDBAA690F4B}"/>
              </a:ext>
            </a:extLst>
          </p:cNvPr>
          <p:cNvCxnSpPr>
            <a:cxnSpLocks/>
            <a:stCxn id="8" idx="2"/>
            <a:endCxn id="68" idx="0"/>
          </p:cNvCxnSpPr>
          <p:nvPr/>
        </p:nvCxnSpPr>
        <p:spPr>
          <a:xfrm>
            <a:off x="5407344" y="1767446"/>
            <a:ext cx="0" cy="1970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C1243242-09FA-4E45-B6C5-523A597977E0}"/>
              </a:ext>
            </a:extLst>
          </p:cNvPr>
          <p:cNvSpPr/>
          <p:nvPr/>
        </p:nvSpPr>
        <p:spPr>
          <a:xfrm>
            <a:off x="4429124" y="2521129"/>
            <a:ext cx="1142997" cy="1532184"/>
          </a:xfrm>
          <a:prstGeom prst="rect">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effectLst/>
                <a:ea typeface="Calibri" panose="020F0502020204030204" pitchFamily="34" charset="0"/>
              </a:rPr>
              <a:t>NO:</a:t>
            </a:r>
          </a:p>
          <a:p>
            <a:pPr algn="ctr">
              <a:spcBef>
                <a:spcPts val="200"/>
              </a:spcBef>
              <a:spcAft>
                <a:spcPts val="200"/>
              </a:spcAft>
            </a:pPr>
            <a:r>
              <a:rPr lang="en-GB" sz="1100" dirty="0">
                <a:effectLst/>
                <a:ea typeface="Calibri" panose="020F0502020204030204" pitchFamily="34" charset="0"/>
              </a:rPr>
              <a:t>First line </a:t>
            </a:r>
          </a:p>
          <a:p>
            <a:pPr algn="ctr">
              <a:spcBef>
                <a:spcPts val="200"/>
              </a:spcBef>
              <a:spcAft>
                <a:spcPts val="200"/>
              </a:spcAft>
            </a:pPr>
            <a:r>
              <a:rPr lang="en-GB" sz="1100" b="1" dirty="0">
                <a:ea typeface="Calibri" panose="020F0502020204030204" pitchFamily="34" charset="0"/>
              </a:rPr>
              <a:t>Oseltamivir PO/NG</a:t>
            </a:r>
          </a:p>
          <a:p>
            <a:pPr algn="ctr">
              <a:spcBef>
                <a:spcPts val="600"/>
              </a:spcBef>
            </a:pPr>
            <a:r>
              <a:rPr lang="en-GB" sz="1100" dirty="0">
                <a:effectLst/>
                <a:ea typeface="Calibri" panose="020F0502020204030204" pitchFamily="34" charset="0"/>
              </a:rPr>
              <a:t>Second line</a:t>
            </a:r>
          </a:p>
          <a:p>
            <a:pPr algn="ctr">
              <a:spcBef>
                <a:spcPts val="200"/>
              </a:spcBef>
            </a:pPr>
            <a:r>
              <a:rPr lang="en-GB" sz="1100" b="1" dirty="0">
                <a:ea typeface="Calibri" panose="020F0502020204030204" pitchFamily="34" charset="0"/>
              </a:rPr>
              <a:t>Zanamivir INH</a:t>
            </a:r>
            <a:r>
              <a:rPr lang="en-GB" sz="1100" b="1" baseline="30000" dirty="0">
                <a:ea typeface="Calibri" panose="020F0502020204030204" pitchFamily="34" charset="0"/>
              </a:rPr>
              <a:t>3</a:t>
            </a:r>
          </a:p>
          <a:p>
            <a:pPr algn="ctr">
              <a:spcAft>
                <a:spcPts val="200"/>
              </a:spcAft>
            </a:pPr>
            <a:r>
              <a:rPr lang="en-GB" sz="1100" b="1" dirty="0">
                <a:ea typeface="Calibri" panose="020F0502020204030204" pitchFamily="34" charset="0"/>
              </a:rPr>
              <a:t>o</a:t>
            </a:r>
            <a:r>
              <a:rPr lang="en-GB" sz="1100" b="1" dirty="0">
                <a:effectLst/>
                <a:ea typeface="Calibri" panose="020F0502020204030204" pitchFamily="34" charset="0"/>
              </a:rPr>
              <a:t>r IV</a:t>
            </a:r>
            <a:endParaRPr lang="en-US" sz="1100" b="1" dirty="0">
              <a:effectLst/>
              <a:ea typeface="Calibri" panose="020F0502020204030204" pitchFamily="34" charset="0"/>
            </a:endParaRPr>
          </a:p>
        </p:txBody>
      </p:sp>
      <p:sp>
        <p:nvSpPr>
          <p:cNvPr id="114" name="Rectangle 113">
            <a:extLst>
              <a:ext uri="{FF2B5EF4-FFF2-40B4-BE49-F238E27FC236}">
                <a16:creationId xmlns:a16="http://schemas.microsoft.com/office/drawing/2014/main" id="{DB46BAA6-00C7-4EE3-B004-686CFCAF6A7F}"/>
              </a:ext>
            </a:extLst>
          </p:cNvPr>
          <p:cNvSpPr/>
          <p:nvPr/>
        </p:nvSpPr>
        <p:spPr>
          <a:xfrm>
            <a:off x="5750241" y="2516193"/>
            <a:ext cx="630554" cy="804431"/>
          </a:xfrm>
          <a:prstGeom prst="rect">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t>YES:</a:t>
            </a:r>
          </a:p>
          <a:p>
            <a:pPr algn="ctr">
              <a:spcBef>
                <a:spcPts val="200"/>
              </a:spcBef>
              <a:spcAft>
                <a:spcPts val="200"/>
              </a:spcAft>
            </a:pPr>
            <a:r>
              <a:rPr lang="en-GB" sz="1100" dirty="0">
                <a:effectLst/>
                <a:ea typeface="Calibri" panose="020F0502020204030204" pitchFamily="34" charset="0"/>
              </a:rPr>
              <a:t>See </a:t>
            </a:r>
          </a:p>
          <a:p>
            <a:pPr algn="ctr">
              <a:spcAft>
                <a:spcPts val="200"/>
              </a:spcAft>
            </a:pPr>
            <a:r>
              <a:rPr lang="en-GB" sz="1100" dirty="0">
                <a:effectLst/>
                <a:ea typeface="Calibri" panose="020F0502020204030204" pitchFamily="34" charset="0"/>
                <a:hlinkClick r:id="rId5"/>
              </a:rPr>
              <a:t>Table 2</a:t>
            </a:r>
            <a:endParaRPr lang="en-US" sz="1100" dirty="0">
              <a:effectLst/>
              <a:ea typeface="Calibri" panose="020F0502020204030204" pitchFamily="34" charset="0"/>
            </a:endParaRPr>
          </a:p>
        </p:txBody>
      </p:sp>
      <p:cxnSp>
        <p:nvCxnSpPr>
          <p:cNvPr id="116" name="Straight Arrow Connector 115">
            <a:extLst>
              <a:ext uri="{FF2B5EF4-FFF2-40B4-BE49-F238E27FC236}">
                <a16:creationId xmlns:a16="http://schemas.microsoft.com/office/drawing/2014/main" id="{1B2A6A81-E4C1-41D8-8F6D-CC421C9C50F3}"/>
              </a:ext>
            </a:extLst>
          </p:cNvPr>
          <p:cNvCxnSpPr>
            <a:cxnSpLocks/>
            <a:endCxn id="114" idx="0"/>
          </p:cNvCxnSpPr>
          <p:nvPr/>
        </p:nvCxnSpPr>
        <p:spPr>
          <a:xfrm>
            <a:off x="6065518" y="2324100"/>
            <a:ext cx="0" cy="1920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FB81887C-83F7-40C0-86A2-D29D3A6FCF75}"/>
              </a:ext>
            </a:extLst>
          </p:cNvPr>
          <p:cNvCxnSpPr>
            <a:cxnSpLocks/>
            <a:endCxn id="107" idx="0"/>
          </p:cNvCxnSpPr>
          <p:nvPr/>
        </p:nvCxnSpPr>
        <p:spPr>
          <a:xfrm>
            <a:off x="5000623" y="2324100"/>
            <a:ext cx="0" cy="1970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23481AD2-342B-4322-A9A3-162DD3F3140C}"/>
              </a:ext>
            </a:extLst>
          </p:cNvPr>
          <p:cNvCxnSpPr>
            <a:cxnSpLocks/>
            <a:stCxn id="61" idx="2"/>
            <a:endCxn id="70" idx="0"/>
          </p:cNvCxnSpPr>
          <p:nvPr/>
        </p:nvCxnSpPr>
        <p:spPr>
          <a:xfrm>
            <a:off x="3002279" y="2272536"/>
            <a:ext cx="0" cy="244034"/>
          </a:xfrm>
          <a:prstGeom prst="line">
            <a:avLst/>
          </a:prstGeom>
          <a:ln w="12700"/>
        </p:spPr>
        <p:style>
          <a:lnRef idx="1">
            <a:schemeClr val="dk1"/>
          </a:lnRef>
          <a:fillRef idx="0">
            <a:schemeClr val="dk1"/>
          </a:fillRef>
          <a:effectRef idx="0">
            <a:schemeClr val="dk1"/>
          </a:effectRef>
          <a:fontRef idx="minor">
            <a:schemeClr val="tx1"/>
          </a:fontRef>
        </p:style>
      </p:cxnSp>
      <p:graphicFrame>
        <p:nvGraphicFramePr>
          <p:cNvPr id="28" name="Table 145">
            <a:extLst>
              <a:ext uri="{FF2B5EF4-FFF2-40B4-BE49-F238E27FC236}">
                <a16:creationId xmlns:a16="http://schemas.microsoft.com/office/drawing/2014/main" id="{40C07C61-727D-42F7-ABE6-D825FBC28548}"/>
              </a:ext>
            </a:extLst>
          </p:cNvPr>
          <p:cNvGraphicFramePr>
            <a:graphicFrameLocks noGrp="1"/>
          </p:cNvGraphicFramePr>
          <p:nvPr/>
        </p:nvGraphicFramePr>
        <p:xfrm>
          <a:off x="354329" y="4589404"/>
          <a:ext cx="6026466" cy="3536056"/>
        </p:xfrm>
        <a:graphic>
          <a:graphicData uri="http://schemas.openxmlformats.org/drawingml/2006/table">
            <a:tbl>
              <a:tblPr firstRow="1" bandRow="1">
                <a:tableStyleId>{616DA210-FB5B-4158-B5E0-FEB733F419BA}</a:tableStyleId>
              </a:tblPr>
              <a:tblGrid>
                <a:gridCol w="1036321">
                  <a:extLst>
                    <a:ext uri="{9D8B030D-6E8A-4147-A177-3AD203B41FA5}">
                      <a16:colId xmlns:a16="http://schemas.microsoft.com/office/drawing/2014/main" val="1220164217"/>
                    </a:ext>
                  </a:extLst>
                </a:gridCol>
                <a:gridCol w="2228850">
                  <a:extLst>
                    <a:ext uri="{9D8B030D-6E8A-4147-A177-3AD203B41FA5}">
                      <a16:colId xmlns:a16="http://schemas.microsoft.com/office/drawing/2014/main" val="4032460940"/>
                    </a:ext>
                  </a:extLst>
                </a:gridCol>
                <a:gridCol w="2761295">
                  <a:extLst>
                    <a:ext uri="{9D8B030D-6E8A-4147-A177-3AD203B41FA5}">
                      <a16:colId xmlns:a16="http://schemas.microsoft.com/office/drawing/2014/main" val="1275651671"/>
                    </a:ext>
                  </a:extLst>
                </a:gridCol>
              </a:tblGrid>
              <a:tr h="519639">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The dominant circulating strain of influenza is obtainable from the </a:t>
                      </a:r>
                      <a:r>
                        <a:rPr kumimoji="0" lang="en-GB" sz="1000" b="0" i="0" u="none" strike="noStrike" kern="1200" cap="none" spc="0" normalizeH="0" baseline="0" noProof="0" dirty="0">
                          <a:ln>
                            <a:noFill/>
                          </a:ln>
                          <a:solidFill>
                            <a:prstClr val="black"/>
                          </a:solidFill>
                          <a:effectLst/>
                          <a:uLnTx/>
                          <a:uFillTx/>
                          <a:latin typeface="+mn-lt"/>
                          <a:ea typeface="+mn-ea"/>
                          <a:cs typeface="+mn-cs"/>
                          <a:hlinkClick r:id="rId6"/>
                        </a:rPr>
                        <a:t>UKHSA weekly influenza reports</a:t>
                      </a:r>
                      <a:r>
                        <a:rPr kumimoji="0" lang="en-GB" sz="1000" b="0" i="0" u="none" strike="noStrike" kern="1200" cap="none" spc="0" normalizeH="0" baseline="0" noProof="0" dirty="0">
                          <a:ln>
                            <a:noFill/>
                          </a:ln>
                          <a:solidFill>
                            <a:prstClr val="black"/>
                          </a:solidFill>
                          <a:effectLst/>
                          <a:uLnTx/>
                          <a:uFillTx/>
                          <a:latin typeface="+mn-lt"/>
                          <a:ea typeface="+mn-ea"/>
                          <a:cs typeface="+mn-cs"/>
                        </a:rPr>
                        <a:t>. Table 2 provides guidance on the selection of antivirals for severely immunosuppressed patients, taking into account the dominant circulating strain of influenza, and the risk of developing oseltamivir resistance.</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200314917"/>
                  </a:ext>
                </a:extLst>
              </a:tr>
              <a:tr h="51963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mn-lt"/>
                        <a:ea typeface="+mn-ea"/>
                        <a:cs typeface="+mn-cs"/>
                      </a:endParaRPr>
                    </a:p>
                  </a:txBody>
                  <a:tcPr>
                    <a:solidFill>
                      <a:schemeClr val="bg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n-lt"/>
                          <a:ea typeface="+mn-ea"/>
                          <a:cs typeface="+mn-cs"/>
                        </a:rPr>
                        <a:t>Dominant circulating strain has a lower risk of oseltamivir resistance, for example A(H3N2), influenza B**</a:t>
                      </a:r>
                    </a:p>
                  </a:txBody>
                  <a:tcPr>
                    <a:solidFill>
                      <a:schemeClr val="bg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n-lt"/>
                          <a:ea typeface="+mn-ea"/>
                          <a:cs typeface="+mn-cs"/>
                        </a:rPr>
                        <a:t>Dominant circulating strain has a higher risk of oseltamivir resistance, for example (H1N1)pdm09**</a:t>
                      </a:r>
                    </a:p>
                  </a:txBody>
                  <a:tcPr>
                    <a:solidFill>
                      <a:schemeClr val="bg2"/>
                    </a:solidFill>
                  </a:tcPr>
                </a:tc>
                <a:extLst>
                  <a:ext uri="{0D108BD9-81ED-4DB2-BD59-A6C34878D82A}">
                    <a16:rowId xmlns:a16="http://schemas.microsoft.com/office/drawing/2014/main" val="1156880629"/>
                  </a:ext>
                </a:extLst>
              </a:tr>
              <a:tr h="750737">
                <a:tc>
                  <a:txBody>
                    <a:bodyPr/>
                    <a:lstStyle/>
                    <a:p>
                      <a:r>
                        <a:rPr lang="en-GB" sz="900" dirty="0"/>
                        <a:t>Uncomplicated influenza</a:t>
                      </a:r>
                    </a:p>
                  </a:txBody>
                  <a:tcPr/>
                </a:tc>
                <a:tc>
                  <a:txBody>
                    <a:bodyPr/>
                    <a:lstStyle/>
                    <a:p>
                      <a:r>
                        <a:rPr lang="en-GB" sz="800" dirty="0"/>
                        <a:t>oseltamivir PO and clinical follow up.</a:t>
                      </a:r>
                    </a:p>
                    <a:p>
                      <a:r>
                        <a:rPr lang="en-GB" sz="800" dirty="0"/>
                        <a:t>Commence therapy within 48 hours of onset (or later at clinical discretion).</a:t>
                      </a:r>
                    </a:p>
                  </a:txBody>
                  <a:tcPr/>
                </a:tc>
                <a:tc>
                  <a:txBody>
                    <a:bodyPr/>
                    <a:lstStyle/>
                    <a:p>
                      <a:r>
                        <a:rPr lang="en-GB" sz="800" dirty="0"/>
                        <a:t>Zanamivir inhaler (INH) (</a:t>
                      </a:r>
                      <a:r>
                        <a:rPr lang="en-GB" sz="800" dirty="0" err="1"/>
                        <a:t>Diskhaler</a:t>
                      </a:r>
                      <a:r>
                        <a:rPr lang="en-GB" sz="800" dirty="0"/>
                        <a:t>®) Commence therapy within 48 hours of onset (36 for children) or later at clinical discretion OR if unable to take inhaled preparation use oseltamivir PO and clinical follow up. Commence therapy within 48 hours of onset (or later at clinical discretion).</a:t>
                      </a:r>
                    </a:p>
                  </a:txBody>
                  <a:tcPr/>
                </a:tc>
                <a:extLst>
                  <a:ext uri="{0D108BD9-81ED-4DB2-BD59-A6C34878D82A}">
                    <a16:rowId xmlns:a16="http://schemas.microsoft.com/office/drawing/2014/main" val="476575045"/>
                  </a:ext>
                </a:extLst>
              </a:tr>
              <a:tr h="1035292">
                <a:tc>
                  <a:txBody>
                    <a:bodyPr/>
                    <a:lstStyle/>
                    <a:p>
                      <a:r>
                        <a:rPr lang="en-GB" sz="900" dirty="0"/>
                        <a:t>Complicated influenza</a:t>
                      </a:r>
                    </a:p>
                  </a:txBody>
                  <a:tcPr>
                    <a:noFill/>
                  </a:tcPr>
                </a:tc>
                <a:tc>
                  <a:txBody>
                    <a:bodyPr/>
                    <a:lstStyle/>
                    <a:p>
                      <a:r>
                        <a:rPr lang="en-GB" sz="800" dirty="0"/>
                        <a:t>First line: oseltamivir PO/NG </a:t>
                      </a:r>
                    </a:p>
                    <a:p>
                      <a:r>
                        <a:rPr lang="en-GB" sz="800" dirty="0"/>
                        <a:t>Second line: zanamivir INH++ Consider switching to zanamivir if:</a:t>
                      </a:r>
                    </a:p>
                    <a:p>
                      <a:r>
                        <a:rPr lang="en-GB" sz="800" dirty="0"/>
                        <a:t>• poor clinical response</a:t>
                      </a:r>
                    </a:p>
                    <a:p>
                      <a:r>
                        <a:rPr lang="en-GB" sz="800" dirty="0"/>
                        <a:t>• evidence of gastrointestinal dysfunction</a:t>
                      </a:r>
                    </a:p>
                    <a:p>
                      <a:r>
                        <a:rPr lang="en-GB" sz="800" dirty="0"/>
                        <a:t>• subtype testing confirms a strain with potential oseltamivir resistance, for example A(H1N1)pdm09 (see right)</a:t>
                      </a:r>
                    </a:p>
                  </a:txBody>
                  <a:tcPr>
                    <a:noFill/>
                  </a:tcPr>
                </a:tc>
                <a:tc>
                  <a:txBody>
                    <a:bodyPr/>
                    <a:lstStyle/>
                    <a:p>
                      <a:r>
                        <a:rPr lang="en-GB" sz="800" dirty="0"/>
                        <a:t>zanamivir INH++</a:t>
                      </a:r>
                    </a:p>
                    <a:p>
                      <a:r>
                        <a:rPr lang="en-GB" sz="800" dirty="0"/>
                        <a:t>Commence therapy within 48 hours of onset (36 for children) or later at clinical discretion.</a:t>
                      </a:r>
                    </a:p>
                  </a:txBody>
                  <a:tcPr>
                    <a:noFill/>
                  </a:tcPr>
                </a:tc>
                <a:extLst>
                  <a:ext uri="{0D108BD9-81ED-4DB2-BD59-A6C34878D82A}">
                    <a16:rowId xmlns:a16="http://schemas.microsoft.com/office/drawing/2014/main" val="1620018593"/>
                  </a:ext>
                </a:extLst>
              </a:tr>
              <a:tr h="618493">
                <a:tc gridSpan="3">
                  <a:txBody>
                    <a:bodyPr/>
                    <a:lstStyle/>
                    <a:p>
                      <a:r>
                        <a:rPr lang="en-GB" sz="1100" dirty="0">
                          <a:solidFill>
                            <a:schemeClr val="accent1"/>
                          </a:solidFill>
                        </a:rPr>
                        <a:t>Notes to Table 2 </a:t>
                      </a:r>
                    </a:p>
                    <a:p>
                      <a:pPr marL="0" indent="0">
                        <a:spcAft>
                          <a:spcPts val="200"/>
                        </a:spcAft>
                        <a:buFont typeface="Arial" panose="020B0604020202020204" pitchFamily="34" charset="0"/>
                        <a:buNone/>
                      </a:pPr>
                      <a:r>
                        <a:rPr lang="en-GB" sz="800" dirty="0"/>
                        <a:t>** also applicable if this is the strain known to be infecting patient. However, treatment should not be delayed while waiting for test results.</a:t>
                      </a:r>
                    </a:p>
                    <a:p>
                      <a:pPr marL="0" indent="0">
                        <a:buFont typeface="Arial" panose="020B0604020202020204" pitchFamily="34" charset="0"/>
                        <a:buNone/>
                      </a:pPr>
                      <a:r>
                        <a:rPr lang="en-GB" sz="800" dirty="0"/>
                        <a:t>++ Consider Zanamivir IV if patients (</a:t>
                      </a:r>
                      <a:r>
                        <a:rPr lang="en-GB" sz="800" dirty="0" err="1"/>
                        <a:t>i</a:t>
                      </a:r>
                      <a:r>
                        <a:rPr lang="en-GB" sz="800" dirty="0"/>
                        <a:t>) cannot use inhaled Zanamivir or (ii) have severe complicated illness such as multi-organ failure </a:t>
                      </a:r>
                    </a:p>
                    <a:p>
                      <a:pPr marL="0" lvl="0" indent="0">
                        <a:spcAft>
                          <a:spcPts val="400"/>
                        </a:spcAft>
                        <a:buFont typeface="Arial" panose="020B0604020202020204" pitchFamily="34" charset="0"/>
                        <a:buNone/>
                      </a:pPr>
                      <a:r>
                        <a:rPr lang="en-GB" sz="800" dirty="0"/>
                        <a:t>Note: commence as soon as possible and usually within 6 days. See section 2.3.5 for more information. </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22730540"/>
                  </a:ext>
                </a:extLst>
              </a:tr>
            </a:tbl>
          </a:graphicData>
        </a:graphic>
      </p:graphicFrame>
      <p:sp>
        <p:nvSpPr>
          <p:cNvPr id="30" name="TextBox 29">
            <a:extLst>
              <a:ext uri="{FF2B5EF4-FFF2-40B4-BE49-F238E27FC236}">
                <a16:creationId xmlns:a16="http://schemas.microsoft.com/office/drawing/2014/main" id="{D41F1FB1-527E-4514-AF7F-14560CBCAD4B}"/>
              </a:ext>
            </a:extLst>
          </p:cNvPr>
          <p:cNvSpPr txBox="1"/>
          <p:nvPr/>
        </p:nvSpPr>
        <p:spPr>
          <a:xfrm>
            <a:off x="287650" y="4303297"/>
            <a:ext cx="6026466" cy="276999"/>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Table 2. Selection of antivirals for severely immunosuppressed patients</a:t>
            </a:r>
          </a:p>
        </p:txBody>
      </p:sp>
    </p:spTree>
    <p:extLst>
      <p:ext uri="{BB962C8B-B14F-4D97-AF65-F5344CB8AC3E}">
        <p14:creationId xmlns:p14="http://schemas.microsoft.com/office/powerpoint/2010/main" val="2027346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969</TotalTime>
  <Words>1312</Words>
  <Application>Microsoft Office PowerPoint</Application>
  <PresentationFormat>A4 Paper (210x297 mm)</PresentationFormat>
  <Paragraphs>102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 Hira (NHS NORTH OF ENGLAND COMMISSIONING SUPPORT UNIT)</dc:creator>
  <cp:lastModifiedBy>SWINDALE, Paula (NHS NORTH EAST AND NORTH CUMBRIA ICB - 16C)</cp:lastModifiedBy>
  <cp:revision>27</cp:revision>
  <cp:lastPrinted>2024-01-24T15:09:49Z</cp:lastPrinted>
  <dcterms:created xsi:type="dcterms:W3CDTF">2022-10-24T12:39:39Z</dcterms:created>
  <dcterms:modified xsi:type="dcterms:W3CDTF">2024-01-24T15:14:56Z</dcterms:modified>
</cp:coreProperties>
</file>